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56" r:id="rId6"/>
    <p:sldId id="257" r:id="rId7"/>
    <p:sldId id="258" r:id="rId8"/>
    <p:sldId id="259" r:id="rId9"/>
    <p:sldId id="260" r:id="rId10"/>
    <p:sldId id="261" r:id="rId11"/>
    <p:sldId id="283" r:id="rId12"/>
    <p:sldId id="282" r:id="rId13"/>
    <p:sldId id="266" r:id="rId14"/>
    <p:sldId id="274" r:id="rId15"/>
    <p:sldId id="264" r:id="rId16"/>
    <p:sldId id="265" r:id="rId17"/>
    <p:sldId id="269" r:id="rId18"/>
    <p:sldId id="270" r:id="rId19"/>
    <p:sldId id="271" r:id="rId20"/>
    <p:sldId id="272" r:id="rId21"/>
    <p:sldId id="273" r:id="rId22"/>
    <p:sldId id="281" r:id="rId23"/>
    <p:sldId id="275" r:id="rId24"/>
    <p:sldId id="276" r:id="rId25"/>
    <p:sldId id="277" r:id="rId26"/>
    <p:sldId id="279" r:id="rId27"/>
    <p:sldId id="280" r:id="rId28"/>
    <p:sldId id="27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673AD-45E8-C2C7-B1ED-AE764E9E5100}" v="27" dt="2025-04-02T09:59:39.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1857-C46E-DC90-FE9F-B875D92C6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1BAE99-352D-8E1B-C32D-CCBD8EDE8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EDD44A-7508-1C0C-B7A6-07631DF80475}"/>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9B50EA5B-245E-CF89-7577-CF8D87850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F8DB3A-D1CD-4B94-CE8F-074F2BF52447}"/>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90692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D2D-338C-87D0-80DB-40D2B8D531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4B9E2A-4483-2A8B-FC1E-339CAAC27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86059D-16B7-B630-7662-C0771E055B70}"/>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F263F6EC-9D41-1BE1-89E3-CBF684539F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7B3087-F80C-E78B-1BF6-A5597B454054}"/>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2437189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84876A-DFF4-CF1F-76A6-FA8F91B7B7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859C02-07A2-3B78-42E3-65BACABE85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DEEF8C-D1AA-38D4-B361-924960DBDB53}"/>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C0F6559B-92C3-9CBD-19BA-2D70304231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F915CC-B9E1-0C2D-DF74-C2C76B8227C6}"/>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286234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19C5-A86C-BBB3-7E57-C8260FF58A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7C9A2D-12B8-1AE1-385C-F1E2929D8C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7873F-DE5C-5E14-6950-D03C122F8245}"/>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2B3C93C9-F1C4-8E77-4361-5C2A38A983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EC7329-24EF-7321-8C92-2889B39D8BC2}"/>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50740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95D8-53C0-3250-4FEA-DAB1629899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736BFF-BDA6-BA65-F983-499840D68A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73A8C7-4BB8-F2A7-CA49-A2012C7DFF0E}"/>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0AC12BAE-BFF2-ACA3-15B9-ED88E96581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FEDBC4-C793-8D0A-BED4-92630004226F}"/>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63868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7446-32A4-46CA-0668-F6EAEEFB54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44D39B-DA5D-BBDC-CAE0-3CF178B593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F5C8DE-30AA-E597-AC56-40B900920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CC5BA1-7F19-73C2-64E2-CD5EA1769AEB}"/>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6" name="Footer Placeholder 5">
            <a:extLst>
              <a:ext uri="{FF2B5EF4-FFF2-40B4-BE49-F238E27FC236}">
                <a16:creationId xmlns:a16="http://schemas.microsoft.com/office/drawing/2014/main" id="{595C46CC-1BBB-1E41-861E-13EFC03BD2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256B66-2A82-A428-1A83-707DF9100520}"/>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229979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9A66-A0E0-909E-CB98-134647CB19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96B1B9-F019-46BF-3A2C-F5EAE3CE7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2CA20-65CC-2F88-2C55-B142CE54DA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B40AAD-11D6-816A-CE9E-A931FA64A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B1219D-9B2A-D856-236A-DA65586156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19B8FB-CA40-830E-C2B5-A552B914B4FD}"/>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8" name="Footer Placeholder 7">
            <a:extLst>
              <a:ext uri="{FF2B5EF4-FFF2-40B4-BE49-F238E27FC236}">
                <a16:creationId xmlns:a16="http://schemas.microsoft.com/office/drawing/2014/main" id="{1D01807C-8641-00F7-6877-B04CF04CE9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CDAA85-6553-0BE1-F916-5B31C9038E48}"/>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259228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B856-E3DD-A314-4A56-EF07E46260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007D55-12FD-2ED5-329A-99194BF92027}"/>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4" name="Footer Placeholder 3">
            <a:extLst>
              <a:ext uri="{FF2B5EF4-FFF2-40B4-BE49-F238E27FC236}">
                <a16:creationId xmlns:a16="http://schemas.microsoft.com/office/drawing/2014/main" id="{8579521E-5F8A-0959-8F32-22AC33EE5D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00A0B5-7D7E-3905-B425-D5E8FB83B7B3}"/>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3788476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86A6E-CA42-7A10-00D2-357C06600BA5}"/>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3" name="Footer Placeholder 2">
            <a:extLst>
              <a:ext uri="{FF2B5EF4-FFF2-40B4-BE49-F238E27FC236}">
                <a16:creationId xmlns:a16="http://schemas.microsoft.com/office/drawing/2014/main" id="{1FDD4EAB-919B-783B-B253-E900BB5DBD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A14BE2-C243-C9AF-41EF-83616FF14848}"/>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38919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1BAF-7AFE-BD85-CCA1-F35A88761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C93052-8376-0BA8-969E-2D42C8476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737254-7BB1-8871-9C8F-22BFE311B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214E6-775E-01F8-2A5E-468DFCE2DEF5}"/>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6" name="Footer Placeholder 5">
            <a:extLst>
              <a:ext uri="{FF2B5EF4-FFF2-40B4-BE49-F238E27FC236}">
                <a16:creationId xmlns:a16="http://schemas.microsoft.com/office/drawing/2014/main" id="{40E9CF03-8CA6-CACB-8683-104C56B75C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85BBAA-03D8-8572-3756-C7FA10FBDFFF}"/>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182547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C0E8-BED6-5ECC-4494-3643026CF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BE88B3-F9D4-73F5-7072-8E5E84BAC2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095E7E-45FC-5240-66D1-EE9C26A0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6E806-C5B4-D039-8850-E2A35F5F0547}"/>
              </a:ext>
            </a:extLst>
          </p:cNvPr>
          <p:cNvSpPr>
            <a:spLocks noGrp="1"/>
          </p:cNvSpPr>
          <p:nvPr>
            <p:ph type="dt" sz="half" idx="10"/>
          </p:nvPr>
        </p:nvSpPr>
        <p:spPr/>
        <p:txBody>
          <a:bodyPr/>
          <a:lstStyle/>
          <a:p>
            <a:fld id="{62841AA8-410E-4DB6-BFCB-6C2F593B1AAD}" type="datetimeFigureOut">
              <a:rPr lang="en-IN" smtClean="0"/>
              <a:t>02-04-2025</a:t>
            </a:fld>
            <a:endParaRPr lang="en-IN"/>
          </a:p>
        </p:txBody>
      </p:sp>
      <p:sp>
        <p:nvSpPr>
          <p:cNvPr id="6" name="Footer Placeholder 5">
            <a:extLst>
              <a:ext uri="{FF2B5EF4-FFF2-40B4-BE49-F238E27FC236}">
                <a16:creationId xmlns:a16="http://schemas.microsoft.com/office/drawing/2014/main" id="{B87698FD-2231-71AF-A1C6-E6C0FADC4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8EA28A-6A65-FAB1-FC4A-D00CFA231DA2}"/>
              </a:ext>
            </a:extLst>
          </p:cNvPr>
          <p:cNvSpPr>
            <a:spLocks noGrp="1"/>
          </p:cNvSpPr>
          <p:nvPr>
            <p:ph type="sldNum" sz="quarter" idx="12"/>
          </p:nvPr>
        </p:nvSpPr>
        <p:spPr/>
        <p:txBody>
          <a:bodyPr/>
          <a:lstStyle/>
          <a:p>
            <a:fld id="{D4E4082F-A1C7-4313-ADF9-8B57A492C52C}" type="slidenum">
              <a:rPr lang="en-IN" smtClean="0"/>
              <a:t>‹#›</a:t>
            </a:fld>
            <a:endParaRPr lang="en-IN"/>
          </a:p>
        </p:txBody>
      </p:sp>
    </p:spTree>
    <p:extLst>
      <p:ext uri="{BB962C8B-B14F-4D97-AF65-F5344CB8AC3E}">
        <p14:creationId xmlns:p14="http://schemas.microsoft.com/office/powerpoint/2010/main" val="355853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EAAE6-435E-0DF6-3C9F-9B03FE600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1BFAC1-1757-9C6A-2452-20C3E96E15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8CFF85-F2E3-175A-E689-815E65CA0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41AA8-410E-4DB6-BFCB-6C2F593B1AAD}" type="datetimeFigureOut">
              <a:rPr lang="en-IN" smtClean="0"/>
              <a:t>02-04-2025</a:t>
            </a:fld>
            <a:endParaRPr lang="en-IN"/>
          </a:p>
        </p:txBody>
      </p:sp>
      <p:sp>
        <p:nvSpPr>
          <p:cNvPr id="5" name="Footer Placeholder 4">
            <a:extLst>
              <a:ext uri="{FF2B5EF4-FFF2-40B4-BE49-F238E27FC236}">
                <a16:creationId xmlns:a16="http://schemas.microsoft.com/office/drawing/2014/main" id="{A4E7E745-75B5-82CC-06AB-2A6DCBEE7D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5385D2-2CAF-5751-BA68-CB33897B4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4082F-A1C7-4313-ADF9-8B57A492C52C}" type="slidenum">
              <a:rPr lang="en-IN" smtClean="0"/>
              <a:t>‹#›</a:t>
            </a:fld>
            <a:endParaRPr lang="en-IN"/>
          </a:p>
        </p:txBody>
      </p:sp>
    </p:spTree>
    <p:extLst>
      <p:ext uri="{BB962C8B-B14F-4D97-AF65-F5344CB8AC3E}">
        <p14:creationId xmlns:p14="http://schemas.microsoft.com/office/powerpoint/2010/main" val="3007563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A59B-CCE7-E709-9FCD-3FC47497956D}"/>
              </a:ext>
            </a:extLst>
          </p:cNvPr>
          <p:cNvSpPr>
            <a:spLocks noGrp="1"/>
          </p:cNvSpPr>
          <p:nvPr>
            <p:ph type="title"/>
          </p:nvPr>
        </p:nvSpPr>
        <p:spPr/>
        <p:txBody>
          <a:bodyPr/>
          <a:lstStyle/>
          <a:p>
            <a:pPr algn="ctr"/>
            <a:r>
              <a:rPr lang="en-IN"/>
              <a:t>EV ON-BOARD CHARGER</a:t>
            </a:r>
            <a:br>
              <a:rPr lang="en-IN"/>
            </a:br>
            <a:r>
              <a:rPr lang="en-IN">
                <a:ea typeface="Calibri Light"/>
                <a:cs typeface="Calibri Light"/>
              </a:rPr>
              <a:t>WITH PFC</a:t>
            </a:r>
          </a:p>
        </p:txBody>
      </p:sp>
      <p:sp>
        <p:nvSpPr>
          <p:cNvPr id="3" name="Content Placeholder 2">
            <a:extLst>
              <a:ext uri="{FF2B5EF4-FFF2-40B4-BE49-F238E27FC236}">
                <a16:creationId xmlns:a16="http://schemas.microsoft.com/office/drawing/2014/main" id="{C1B550C5-042B-9D50-402A-66D2E2714F79}"/>
              </a:ext>
            </a:extLst>
          </p:cNvPr>
          <p:cNvSpPr>
            <a:spLocks noGrp="1"/>
          </p:cNvSpPr>
          <p:nvPr>
            <p:ph idx="1"/>
          </p:nvPr>
        </p:nvSpPr>
        <p:spPr/>
        <p:txBody>
          <a:bodyPr anchor="b"/>
          <a:lstStyle/>
          <a:p>
            <a:pPr marL="0" indent="0" algn="r">
              <a:buNone/>
            </a:pPr>
            <a:r>
              <a:rPr lang="en-IN"/>
              <a:t>    Anuj Kishan K                      -CB.EN.U4EEE22118</a:t>
            </a:r>
            <a:endParaRPr lang="en-US"/>
          </a:p>
          <a:p>
            <a:pPr marL="0" indent="0" algn="r">
              <a:buNone/>
            </a:pPr>
            <a:r>
              <a:rPr lang="en-IN" err="1"/>
              <a:t>Thirumurugan</a:t>
            </a:r>
            <a:r>
              <a:rPr lang="en-IN"/>
              <a:t> V                 -CB.EN.U4EEE22151</a:t>
            </a:r>
            <a:endParaRPr lang="en-US"/>
          </a:p>
          <a:p>
            <a:pPr marL="0" indent="0" algn="r">
              <a:buNone/>
            </a:pPr>
            <a:r>
              <a:rPr lang="en-IN"/>
              <a:t> Vishruth Gouda                  -CB.EN.U4EEE22155</a:t>
            </a:r>
            <a:endParaRPr lang="en-IN">
              <a:ea typeface="Calibri"/>
              <a:cs typeface="Calibri"/>
            </a:endParaRPr>
          </a:p>
          <a:p>
            <a:pPr marL="0" indent="0" algn="r">
              <a:buNone/>
            </a:pPr>
            <a:r>
              <a:rPr lang="en-IN" err="1"/>
              <a:t>Samanvay</a:t>
            </a:r>
            <a:r>
              <a:rPr lang="en-IN"/>
              <a:t> </a:t>
            </a:r>
            <a:r>
              <a:rPr lang="en-IN" err="1"/>
              <a:t>Animireddi</a:t>
            </a:r>
            <a:r>
              <a:rPr lang="en-IN"/>
              <a:t>       -CB.EN.U4EEE22157</a:t>
            </a:r>
            <a:endParaRPr lang="en-IN">
              <a:ea typeface="Calibri"/>
              <a:cs typeface="Calibri"/>
            </a:endParaRPr>
          </a:p>
          <a:p>
            <a:pPr marL="0" indent="0" algn="r">
              <a:buNone/>
            </a:pPr>
            <a:endParaRPr lang="en-IN"/>
          </a:p>
        </p:txBody>
      </p:sp>
    </p:spTree>
    <p:extLst>
      <p:ext uri="{BB962C8B-B14F-4D97-AF65-F5344CB8AC3E}">
        <p14:creationId xmlns:p14="http://schemas.microsoft.com/office/powerpoint/2010/main" val="311782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74EAE-694E-0145-5B91-7DC2472DCCB2}"/>
              </a:ext>
            </a:extLst>
          </p:cNvPr>
          <p:cNvSpPr>
            <a:spLocks noGrp="1"/>
          </p:cNvSpPr>
          <p:nvPr>
            <p:ph type="title"/>
          </p:nvPr>
        </p:nvSpPr>
        <p:spPr>
          <a:xfrm>
            <a:off x="6367461" y="728664"/>
            <a:ext cx="4984813" cy="1453164"/>
          </a:xfrm>
          <a:noFill/>
        </p:spPr>
        <p:txBody>
          <a:bodyPr vert="horz" lIns="91440" tIns="45720" rIns="91440" bIns="45720" rtlCol="0" anchor="t">
            <a:normAutofit fontScale="90000"/>
          </a:bodyPr>
          <a:lstStyle/>
          <a:p>
            <a:r>
              <a:rPr lang="en-US" sz="5200"/>
              <a:t>Battery Specifications</a:t>
            </a:r>
          </a:p>
        </p:txBody>
      </p:sp>
      <p:sp>
        <p:nvSpPr>
          <p:cNvPr id="3" name="Content Placeholder 2">
            <a:extLst>
              <a:ext uri="{FF2B5EF4-FFF2-40B4-BE49-F238E27FC236}">
                <a16:creationId xmlns:a16="http://schemas.microsoft.com/office/drawing/2014/main" id="{5E0D62C3-DAF3-919C-8735-000B0DF64721}"/>
              </a:ext>
            </a:extLst>
          </p:cNvPr>
          <p:cNvSpPr>
            <a:spLocks noGrp="1"/>
          </p:cNvSpPr>
          <p:nvPr>
            <p:ph sz="half" idx="2"/>
          </p:nvPr>
        </p:nvSpPr>
        <p:spPr>
          <a:xfrm>
            <a:off x="6367461" y="2188212"/>
            <a:ext cx="4984813" cy="3941122"/>
          </a:xfrm>
          <a:noFill/>
        </p:spPr>
        <p:txBody>
          <a:bodyPr vert="horz" lIns="91440" tIns="45720" rIns="91440" bIns="45720" rtlCol="0" anchor="t">
            <a:normAutofit/>
          </a:bodyPr>
          <a:lstStyle/>
          <a:p>
            <a:pPr marL="0" indent="0">
              <a:buNone/>
            </a:pPr>
            <a:r>
              <a:rPr lang="en-US" sz="2400"/>
              <a:t>Charging C rate: 0.25</a:t>
            </a:r>
          </a:p>
          <a:p>
            <a:pPr marL="0" indent="0">
              <a:buNone/>
            </a:pPr>
            <a:r>
              <a:rPr lang="en-US" sz="2400">
                <a:ea typeface="Calibri"/>
                <a:cs typeface="Calibri"/>
              </a:rPr>
              <a:t>Charging current :1.75 A</a:t>
            </a:r>
          </a:p>
        </p:txBody>
      </p:sp>
      <p:pic>
        <p:nvPicPr>
          <p:cNvPr id="7" name="Content Placeholder 6">
            <a:extLst>
              <a:ext uri="{FF2B5EF4-FFF2-40B4-BE49-F238E27FC236}">
                <a16:creationId xmlns:a16="http://schemas.microsoft.com/office/drawing/2014/main" id="{2539D7C2-0DA8-57C0-8C95-937A56FFD3A5}"/>
              </a:ext>
            </a:extLst>
          </p:cNvPr>
          <p:cNvPicPr>
            <a:picLocks noGrp="1" noChangeAspect="1"/>
          </p:cNvPicPr>
          <p:nvPr>
            <p:ph sz="half" idx="1"/>
          </p:nvPr>
        </p:nvPicPr>
        <p:blipFill>
          <a:blip r:embed="rId2"/>
          <a:srcRect l="2157"/>
          <a:stretch/>
        </p:blipFill>
        <p:spPr>
          <a:xfrm>
            <a:off x="1" y="10"/>
            <a:ext cx="6005512" cy="6857990"/>
          </a:xfrm>
          <a:prstGeom prst="rect">
            <a:avLst/>
          </a:prstGeom>
        </p:spPr>
      </p:pic>
    </p:spTree>
    <p:extLst>
      <p:ext uri="{BB962C8B-B14F-4D97-AF65-F5344CB8AC3E}">
        <p14:creationId xmlns:p14="http://schemas.microsoft.com/office/powerpoint/2010/main" val="366625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6C2B-C59B-DFEE-89CB-2A4260926230}"/>
              </a:ext>
            </a:extLst>
          </p:cNvPr>
          <p:cNvSpPr>
            <a:spLocks noGrp="1"/>
          </p:cNvSpPr>
          <p:nvPr>
            <p:ph type="title"/>
          </p:nvPr>
        </p:nvSpPr>
        <p:spPr/>
        <p:txBody>
          <a:bodyPr/>
          <a:lstStyle/>
          <a:p>
            <a:r>
              <a:rPr lang="en-US">
                <a:ea typeface="Calibri Light"/>
                <a:cs typeface="Calibri Light"/>
              </a:rPr>
              <a:t>COMPARISON WITH EXISTING CHARGERS</a:t>
            </a:r>
            <a:endParaRPr lang="en-US"/>
          </a:p>
        </p:txBody>
      </p:sp>
      <p:pic>
        <p:nvPicPr>
          <p:cNvPr id="4" name="Content Placeholder 3" descr="A black electrical device with white text&#10;&#10;AI-generated content may be incorrect.">
            <a:extLst>
              <a:ext uri="{FF2B5EF4-FFF2-40B4-BE49-F238E27FC236}">
                <a16:creationId xmlns:a16="http://schemas.microsoft.com/office/drawing/2014/main" id="{889EDB43-682F-4C76-4343-B0E836589E47}"/>
              </a:ext>
            </a:extLst>
          </p:cNvPr>
          <p:cNvPicPr>
            <a:picLocks noGrp="1" noChangeAspect="1"/>
          </p:cNvPicPr>
          <p:nvPr>
            <p:ph idx="1"/>
          </p:nvPr>
        </p:nvPicPr>
        <p:blipFill>
          <a:blip r:embed="rId2"/>
          <a:stretch>
            <a:fillRect/>
          </a:stretch>
        </p:blipFill>
        <p:spPr>
          <a:xfrm>
            <a:off x="349744" y="1691154"/>
            <a:ext cx="5396512" cy="4351338"/>
          </a:xfrm>
        </p:spPr>
      </p:pic>
      <p:sp>
        <p:nvSpPr>
          <p:cNvPr id="5" name="TextBox 4">
            <a:extLst>
              <a:ext uri="{FF2B5EF4-FFF2-40B4-BE49-F238E27FC236}">
                <a16:creationId xmlns:a16="http://schemas.microsoft.com/office/drawing/2014/main" id="{36B1821D-AC39-15DB-FCDC-0AB0E9DEEF8B}"/>
              </a:ext>
            </a:extLst>
          </p:cNvPr>
          <p:cNvSpPr txBox="1"/>
          <p:nvPr/>
        </p:nvSpPr>
        <p:spPr>
          <a:xfrm>
            <a:off x="6762441" y="1960128"/>
            <a:ext cx="439628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CC mode  – 1.5A</a:t>
            </a:r>
          </a:p>
          <a:p>
            <a:r>
              <a:rPr lang="en-US">
                <a:ea typeface="Calibri"/>
                <a:cs typeface="Calibri"/>
              </a:rPr>
              <a:t>Constant frequency controlling method</a:t>
            </a:r>
          </a:p>
          <a:p>
            <a:endParaRPr lang="en-US">
              <a:ea typeface="Calibri"/>
              <a:cs typeface="Calibri"/>
            </a:endParaRPr>
          </a:p>
          <a:p>
            <a:r>
              <a:rPr lang="en-US">
                <a:ea typeface="Calibri"/>
                <a:cs typeface="Calibri"/>
              </a:rPr>
              <a:t>Almost 1.5 times faster than conventional ones in CC mode</a:t>
            </a:r>
          </a:p>
          <a:p>
            <a:endParaRPr lang="en-US">
              <a:ea typeface="Calibri"/>
              <a:cs typeface="Calibri"/>
            </a:endParaRPr>
          </a:p>
        </p:txBody>
      </p:sp>
    </p:spTree>
    <p:extLst>
      <p:ext uri="{BB962C8B-B14F-4D97-AF65-F5344CB8AC3E}">
        <p14:creationId xmlns:p14="http://schemas.microsoft.com/office/powerpoint/2010/main" val="93140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B7AA-4098-3DFB-98B0-E6F552B3F74B}"/>
              </a:ext>
            </a:extLst>
          </p:cNvPr>
          <p:cNvSpPr>
            <a:spLocks noGrp="1"/>
          </p:cNvSpPr>
          <p:nvPr>
            <p:ph type="title"/>
          </p:nvPr>
        </p:nvSpPr>
        <p:spPr>
          <a:xfrm>
            <a:off x="838200" y="365125"/>
            <a:ext cx="10515600" cy="754063"/>
          </a:xfrm>
        </p:spPr>
        <p:txBody>
          <a:bodyPr/>
          <a:lstStyle/>
          <a:p>
            <a:pPr algn="ctr"/>
            <a:r>
              <a:rPr lang="en-US">
                <a:ea typeface="Calibri Light"/>
                <a:cs typeface="Calibri Light"/>
              </a:rPr>
              <a:t>Literature Survey</a:t>
            </a:r>
          </a:p>
        </p:txBody>
      </p:sp>
      <p:graphicFrame>
        <p:nvGraphicFramePr>
          <p:cNvPr id="4" name="Content Placeholder 3">
            <a:extLst>
              <a:ext uri="{FF2B5EF4-FFF2-40B4-BE49-F238E27FC236}">
                <a16:creationId xmlns:a16="http://schemas.microsoft.com/office/drawing/2014/main" id="{5ECEFCBE-A313-ACDD-A84C-D5991D49BD2D}"/>
              </a:ext>
            </a:extLst>
          </p:cNvPr>
          <p:cNvGraphicFramePr>
            <a:graphicFrameLocks noGrp="1"/>
          </p:cNvGraphicFramePr>
          <p:nvPr>
            <p:ph idx="1"/>
            <p:extLst>
              <p:ext uri="{D42A27DB-BD31-4B8C-83A1-F6EECF244321}">
                <p14:modId xmlns:p14="http://schemas.microsoft.com/office/powerpoint/2010/main" val="1896076435"/>
              </p:ext>
            </p:extLst>
          </p:nvPr>
        </p:nvGraphicFramePr>
        <p:xfrm>
          <a:off x="142875" y="1181100"/>
          <a:ext cx="11215956" cy="6650532"/>
        </p:xfrm>
        <a:graphic>
          <a:graphicData uri="http://schemas.openxmlformats.org/drawingml/2006/table">
            <a:tbl>
              <a:tblPr firstRow="1" bandRow="1">
                <a:tableStyleId>{5C22544A-7EE6-4342-B048-85BDC9FD1C3A}</a:tableStyleId>
              </a:tblPr>
              <a:tblGrid>
                <a:gridCol w="3157537">
                  <a:extLst>
                    <a:ext uri="{9D8B030D-6E8A-4147-A177-3AD203B41FA5}">
                      <a16:colId xmlns:a16="http://schemas.microsoft.com/office/drawing/2014/main" val="3496992263"/>
                    </a:ext>
                  </a:extLst>
                </a:gridCol>
                <a:gridCol w="3643311">
                  <a:extLst>
                    <a:ext uri="{9D8B030D-6E8A-4147-A177-3AD203B41FA5}">
                      <a16:colId xmlns:a16="http://schemas.microsoft.com/office/drawing/2014/main" val="4045979734"/>
                    </a:ext>
                  </a:extLst>
                </a:gridCol>
                <a:gridCol w="4415108">
                  <a:extLst>
                    <a:ext uri="{9D8B030D-6E8A-4147-A177-3AD203B41FA5}">
                      <a16:colId xmlns:a16="http://schemas.microsoft.com/office/drawing/2014/main" val="1736135181"/>
                    </a:ext>
                  </a:extLst>
                </a:gridCol>
              </a:tblGrid>
              <a:tr h="1301292">
                <a:tc>
                  <a:txBody>
                    <a:bodyPr/>
                    <a:lstStyle/>
                    <a:p>
                      <a:pPr algn="ctr"/>
                      <a:r>
                        <a:rPr lang="en-US"/>
                        <a:t>Authors</a:t>
                      </a:r>
                    </a:p>
                  </a:txBody>
                  <a:tcPr anchor="ctr"/>
                </a:tc>
                <a:tc>
                  <a:txBody>
                    <a:bodyPr/>
                    <a:lstStyle/>
                    <a:p>
                      <a:pPr algn="ctr"/>
                      <a:r>
                        <a:rPr lang="en-US"/>
                        <a:t>Title of paper</a:t>
                      </a:r>
                    </a:p>
                  </a:txBody>
                  <a:tcPr anchor="ctr"/>
                </a:tc>
                <a:tc>
                  <a:txBody>
                    <a:bodyPr/>
                    <a:lstStyle/>
                    <a:p>
                      <a:pPr algn="ctr"/>
                      <a:r>
                        <a:rPr lang="en-US"/>
                        <a:t>Inference</a:t>
                      </a:r>
                    </a:p>
                  </a:txBody>
                  <a:tcPr anchor="ctr"/>
                </a:tc>
                <a:extLst>
                  <a:ext uri="{0D108BD9-81ED-4DB2-BD59-A6C34878D82A}">
                    <a16:rowId xmlns:a16="http://schemas.microsoft.com/office/drawing/2014/main" val="2652457655"/>
                  </a:ext>
                </a:extLst>
              </a:tr>
              <a:tr h="2514600">
                <a:tc>
                  <a:txBody>
                    <a:bodyPr/>
                    <a:lstStyle/>
                    <a:p>
                      <a:pPr lvl="0" algn="l">
                        <a:buNone/>
                      </a:pPr>
                      <a:r>
                        <a:rPr lang="en-US" sz="1800" b="0" i="0" u="none" strike="noStrike" noProof="0">
                          <a:latin typeface="Calibri"/>
                        </a:rPr>
                        <a:t>Harish </a:t>
                      </a:r>
                      <a:r>
                        <a:rPr lang="en-US" sz="1800" b="0" i="0" u="none" strike="noStrike" noProof="0" err="1">
                          <a:latin typeface="Calibri"/>
                        </a:rPr>
                        <a:t>Karneddi,</a:t>
                      </a:r>
                      <a:r>
                        <a:rPr lang="en-US" sz="1800" b="0" i="0" u="none" strike="noStrike" noProof="0" err="1"/>
                        <a:t>Deepak</a:t>
                      </a:r>
                      <a:r>
                        <a:rPr lang="en-US" sz="1800" b="0" i="0" u="none" strike="noStrike" noProof="0"/>
                        <a:t> </a:t>
                      </a:r>
                      <a:r>
                        <a:rPr lang="en-US" sz="1800" b="0" i="0" u="none" strike="noStrike" noProof="0" err="1"/>
                        <a:t>Ronanki,</a:t>
                      </a:r>
                      <a:r>
                        <a:rPr lang="en-US" sz="1800" b="0" i="0" u="none" strike="noStrike" noProof="0" err="1">
                          <a:latin typeface="Calibri"/>
                        </a:rPr>
                        <a:t>Ricardo</a:t>
                      </a:r>
                      <a:r>
                        <a:rPr lang="en-US" sz="1800" b="0" i="0" u="none" strike="noStrike" noProof="0">
                          <a:latin typeface="Calibri"/>
                        </a:rPr>
                        <a:t> Lizana Fuentes</a:t>
                      </a:r>
                      <a:endParaRPr lang="en-US"/>
                    </a:p>
                  </a:txBody>
                  <a:tcPr/>
                </a:tc>
                <a:tc>
                  <a:txBody>
                    <a:bodyPr/>
                    <a:lstStyle/>
                    <a:p>
                      <a:pPr lvl="0" algn="l">
                        <a:buNone/>
                      </a:pPr>
                      <a:r>
                        <a:rPr lang="en-US" sz="1800" b="0" i="0" u="none" strike="noStrike" noProof="0">
                          <a:latin typeface="Calibri"/>
                        </a:rPr>
                        <a:t>Technological Overview of Onboard Chargers for Electrified Automotive Transportation</a:t>
                      </a:r>
                      <a:endParaRPr lang="en-US"/>
                    </a:p>
                  </a:txBody>
                  <a:tcPr/>
                </a:tc>
                <a:tc>
                  <a:txBody>
                    <a:bodyPr/>
                    <a:lstStyle/>
                    <a:p>
                      <a:pPr lvl="0" algn="l">
                        <a:buNone/>
                      </a:pPr>
                      <a:r>
                        <a:rPr lang="en-US" sz="1800" b="0" i="0" u="none" strike="noStrike" noProof="0">
                          <a:latin typeface="Calibri"/>
                        </a:rPr>
                        <a:t>The paper highlights the evolution of onboard chargers as a vital component in accelerating the adoption of electric vehicles. By systematically reviewing PFC and battery interface topologies. Future advancements in nonlinear control methods and wide-bandgap devices (like </a:t>
                      </a:r>
                      <a:r>
                        <a:rPr lang="en-US" sz="1800" b="0" i="0" u="none" strike="noStrike" noProof="0" err="1">
                          <a:latin typeface="Calibri"/>
                        </a:rPr>
                        <a:t>SiC</a:t>
                      </a:r>
                      <a:r>
                        <a:rPr lang="en-US" sz="1800" b="0" i="0" u="none" strike="noStrike" noProof="0">
                          <a:latin typeface="Calibri"/>
                        </a:rPr>
                        <a:t>) are crucial for further enhancing OBC performance.</a:t>
                      </a:r>
                      <a:endParaRPr lang="en-US"/>
                    </a:p>
                  </a:txBody>
                  <a:tcPr/>
                </a:tc>
                <a:extLst>
                  <a:ext uri="{0D108BD9-81ED-4DB2-BD59-A6C34878D82A}">
                    <a16:rowId xmlns:a16="http://schemas.microsoft.com/office/drawing/2014/main" val="906053502"/>
                  </a:ext>
                </a:extLst>
              </a:tr>
              <a:tr h="1301292">
                <a:tc>
                  <a:txBody>
                    <a:bodyPr/>
                    <a:lstStyle/>
                    <a:p>
                      <a:pPr lvl="0" algn="l">
                        <a:buNone/>
                      </a:pPr>
                      <a:r>
                        <a:rPr lang="en-US" sz="1800" b="0" i="0" u="none" strike="noStrike" noProof="0">
                          <a:latin typeface="Calibri"/>
                        </a:rPr>
                        <a:t>Ricardo Lizana </a:t>
                      </a:r>
                      <a:r>
                        <a:rPr lang="en-US" sz="1800" b="0" i="0" u="none" strike="noStrike" noProof="0" err="1">
                          <a:latin typeface="Calibri"/>
                        </a:rPr>
                        <a:t>Fuentes,</a:t>
                      </a:r>
                      <a:r>
                        <a:rPr lang="en-US" sz="1800" b="0" i="0" u="none" strike="noStrike" noProof="0" err="1"/>
                        <a:t>Lalit</a:t>
                      </a:r>
                      <a:r>
                        <a:rPr lang="en-US" sz="1800" b="0" i="0" u="none" strike="noStrike" noProof="0"/>
                        <a:t> Kumar </a:t>
                      </a:r>
                      <a:r>
                        <a:rPr lang="en-US" sz="1800" b="0" i="0" u="none" strike="noStrike" noProof="0" err="1"/>
                        <a:t>Sahu,</a:t>
                      </a:r>
                      <a:r>
                        <a:rPr lang="en-US" sz="1800" b="0" i="0" u="none" strike="noStrike" noProof="0" err="1">
                          <a:latin typeface="Calibri"/>
                        </a:rPr>
                        <a:t>Akhilesh</a:t>
                      </a:r>
                      <a:r>
                        <a:rPr lang="en-US" sz="1800" b="0" i="0" u="none" strike="noStrike" noProof="0">
                          <a:latin typeface="Calibri"/>
                        </a:rPr>
                        <a:t> Kumar Tiwari</a:t>
                      </a:r>
                      <a:endParaRPr lang="en-US"/>
                    </a:p>
                  </a:txBody>
                  <a:tcPr/>
                </a:tc>
                <a:tc>
                  <a:txBody>
                    <a:bodyPr/>
                    <a:lstStyle/>
                    <a:p>
                      <a:pPr lvl="0" algn="l">
                        <a:buNone/>
                      </a:pPr>
                      <a:r>
                        <a:rPr lang="en-US" sz="1800" b="0" i="0" u="none" strike="noStrike" noProof="0">
                          <a:latin typeface="Calibri"/>
                        </a:rPr>
                        <a:t>Single Phase Isolated Onboard Charger for Electric Vehicle</a:t>
                      </a:r>
                      <a:endParaRPr lang="en-US"/>
                    </a:p>
                  </a:txBody>
                  <a:tcPr/>
                </a:tc>
                <a:tc>
                  <a:txBody>
                    <a:bodyPr/>
                    <a:lstStyle/>
                    <a:p>
                      <a:pPr lvl="0" algn="l">
                        <a:buNone/>
                      </a:pPr>
                      <a:r>
                        <a:rPr lang="en-US" sz="1800" b="0" i="0" u="none" strike="noStrike" noProof="0">
                          <a:latin typeface="Calibri"/>
                        </a:rPr>
                        <a:t>This paper highlights a compact, efficient, and reliable OBC design that ensures high power quality and stable charging under varying grid conditions. It emphasizes the importance of combining advanced PFC techniques and ZVS-enabled DC-DC conversion for improved efficiency and reduced losses. The study's results validate the suitability of the proposed OBC for practical EV applications.</a:t>
                      </a:r>
                      <a:endParaRPr lang="en-US"/>
                    </a:p>
                  </a:txBody>
                  <a:tcPr/>
                </a:tc>
                <a:extLst>
                  <a:ext uri="{0D108BD9-81ED-4DB2-BD59-A6C34878D82A}">
                    <a16:rowId xmlns:a16="http://schemas.microsoft.com/office/drawing/2014/main" val="211163817"/>
                  </a:ext>
                </a:extLst>
              </a:tr>
            </a:tbl>
          </a:graphicData>
        </a:graphic>
      </p:graphicFrame>
    </p:spTree>
    <p:extLst>
      <p:ext uri="{BB962C8B-B14F-4D97-AF65-F5344CB8AC3E}">
        <p14:creationId xmlns:p14="http://schemas.microsoft.com/office/powerpoint/2010/main" val="125919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3BB1-12D3-53DD-AFB8-03D932B25308}"/>
              </a:ext>
            </a:extLst>
          </p:cNvPr>
          <p:cNvSpPr>
            <a:spLocks noGrp="1"/>
          </p:cNvSpPr>
          <p:nvPr>
            <p:ph type="title"/>
          </p:nvPr>
        </p:nvSpPr>
        <p:spPr>
          <a:xfrm>
            <a:off x="838200" y="365125"/>
            <a:ext cx="10515600" cy="49213"/>
          </a:xfrm>
        </p:spPr>
        <p:txBody>
          <a:bodyPr>
            <a:normAutofit fontScale="90000"/>
          </a:bodyPr>
          <a:lstStyle/>
          <a:p>
            <a:endParaRPr lang="en-US"/>
          </a:p>
        </p:txBody>
      </p:sp>
      <p:graphicFrame>
        <p:nvGraphicFramePr>
          <p:cNvPr id="4" name="Content Placeholder 3">
            <a:extLst>
              <a:ext uri="{FF2B5EF4-FFF2-40B4-BE49-F238E27FC236}">
                <a16:creationId xmlns:a16="http://schemas.microsoft.com/office/drawing/2014/main" id="{DEF2466E-065B-3400-2B84-08E73A41DC82}"/>
              </a:ext>
            </a:extLst>
          </p:cNvPr>
          <p:cNvGraphicFramePr>
            <a:graphicFrameLocks noGrp="1"/>
          </p:cNvGraphicFramePr>
          <p:nvPr>
            <p:ph idx="1"/>
            <p:extLst>
              <p:ext uri="{D42A27DB-BD31-4B8C-83A1-F6EECF244321}">
                <p14:modId xmlns:p14="http://schemas.microsoft.com/office/powerpoint/2010/main" val="448810446"/>
              </p:ext>
            </p:extLst>
          </p:nvPr>
        </p:nvGraphicFramePr>
        <p:xfrm>
          <a:off x="838200" y="638175"/>
          <a:ext cx="10515598" cy="5209222"/>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640999827"/>
                    </a:ext>
                  </a:extLst>
                </a:gridCol>
                <a:gridCol w="2628900">
                  <a:extLst>
                    <a:ext uri="{9D8B030D-6E8A-4147-A177-3AD203B41FA5}">
                      <a16:colId xmlns:a16="http://schemas.microsoft.com/office/drawing/2014/main" val="3741600084"/>
                    </a:ext>
                  </a:extLst>
                </a:gridCol>
                <a:gridCol w="4381499">
                  <a:extLst>
                    <a:ext uri="{9D8B030D-6E8A-4147-A177-3AD203B41FA5}">
                      <a16:colId xmlns:a16="http://schemas.microsoft.com/office/drawing/2014/main" val="2073148580"/>
                    </a:ext>
                  </a:extLst>
                </a:gridCol>
              </a:tblGrid>
              <a:tr h="728662">
                <a:tc>
                  <a:txBody>
                    <a:bodyPr/>
                    <a:lstStyle/>
                    <a:p>
                      <a:pPr lvl="0" algn="ctr">
                        <a:buNone/>
                      </a:pPr>
                      <a:r>
                        <a:rPr lang="en-US"/>
                        <a:t>Authors</a:t>
                      </a:r>
                    </a:p>
                  </a:txBody>
                  <a:tcPr anchor="ctr"/>
                </a:tc>
                <a:tc>
                  <a:txBody>
                    <a:bodyPr/>
                    <a:lstStyle/>
                    <a:p>
                      <a:pPr lvl="0" algn="ctr">
                        <a:buNone/>
                      </a:pPr>
                      <a:r>
                        <a:rPr lang="en-US"/>
                        <a:t>Title of paper</a:t>
                      </a:r>
                    </a:p>
                  </a:txBody>
                  <a:tcPr anchor="ctr"/>
                </a:tc>
                <a:tc>
                  <a:txBody>
                    <a:bodyPr/>
                    <a:lstStyle/>
                    <a:p>
                      <a:pPr lvl="0" algn="ctr">
                        <a:buNone/>
                      </a:pPr>
                      <a:r>
                        <a:rPr lang="en-US"/>
                        <a:t>Inference</a:t>
                      </a:r>
                    </a:p>
                  </a:txBody>
                  <a:tcPr anchor="ctr"/>
                </a:tc>
                <a:extLst>
                  <a:ext uri="{0D108BD9-81ED-4DB2-BD59-A6C34878D82A}">
                    <a16:rowId xmlns:a16="http://schemas.microsoft.com/office/drawing/2014/main" val="425751529"/>
                  </a:ext>
                </a:extLst>
              </a:tr>
              <a:tr h="2639272">
                <a:tc>
                  <a:txBody>
                    <a:bodyPr/>
                    <a:lstStyle/>
                    <a:p>
                      <a:pPr lvl="0" algn="l">
                        <a:buNone/>
                      </a:pPr>
                      <a:r>
                        <a:rPr lang="en-US" sz="1800" b="0" i="0" u="none" strike="noStrike" noProof="0">
                          <a:latin typeface="Calibri"/>
                        </a:rPr>
                        <a:t>Hongyan Liu</a:t>
                      </a:r>
                      <a:endParaRPr lang="en-US"/>
                    </a:p>
                  </a:txBody>
                  <a:tcPr/>
                </a:tc>
                <a:tc>
                  <a:txBody>
                    <a:bodyPr/>
                    <a:lstStyle/>
                    <a:p>
                      <a:pPr lvl="0">
                        <a:buNone/>
                      </a:pPr>
                      <a:r>
                        <a:rPr lang="en-US" sz="1800" b="0" i="0" u="none" strike="noStrike" noProof="0">
                          <a:latin typeface="Calibri"/>
                        </a:rPr>
                        <a:t>THE DESIGN OF INTELLIGENT CHARGER OF ELECTRIC VEHICLE UNDER THE CONTROL OF MICROCONTROLLERS</a:t>
                      </a:r>
                      <a:endParaRPr lang="en-US"/>
                    </a:p>
                  </a:txBody>
                  <a:tcPr/>
                </a:tc>
                <a:tc>
                  <a:txBody>
                    <a:bodyPr/>
                    <a:lstStyle/>
                    <a:p>
                      <a:pPr lvl="0">
                        <a:buNone/>
                      </a:pPr>
                      <a:r>
                        <a:rPr lang="en-US" sz="1800" b="0" i="0" u="none" strike="noStrike" noProof="0">
                          <a:latin typeface="Calibri"/>
                        </a:rPr>
                        <a:t>The paper presents an intelligent EV charger based on the </a:t>
                      </a:r>
                      <a:r>
                        <a:rPr lang="en-US" sz="1800" b="1" i="0" u="none" strike="noStrike" noProof="0">
                          <a:latin typeface="Calibri"/>
                        </a:rPr>
                        <a:t>STC12C5204AD microcontroller</a:t>
                      </a:r>
                      <a:r>
                        <a:rPr lang="en-US" sz="1800" b="0" i="0" u="none" strike="noStrike" noProof="0">
                          <a:latin typeface="Calibri"/>
                        </a:rPr>
                        <a:t>, which dynamically adjusts charging voltage and current to protect the battery and extend its life. It employs a three-stage charging method (constant current, constant voltage, and floating charge) to optimize charging efficiency and prevent overcharging. Compared to general chargers and other MCUs (8xC752 and C504), it demonstrates superior performance in maintaining specific energy density and delaying battery aging. The design integrates temperature monitoring and pulse charging, ensuring safety, efficiency, and balanced battery charging.</a:t>
                      </a:r>
                      <a:endParaRPr lang="en-US"/>
                    </a:p>
                  </a:txBody>
                  <a:tcPr anchor="ctr"/>
                </a:tc>
                <a:extLst>
                  <a:ext uri="{0D108BD9-81ED-4DB2-BD59-A6C34878D82A}">
                    <a16:rowId xmlns:a16="http://schemas.microsoft.com/office/drawing/2014/main" val="4078908131"/>
                  </a:ext>
                </a:extLst>
              </a:tr>
            </a:tbl>
          </a:graphicData>
        </a:graphic>
      </p:graphicFrame>
    </p:spTree>
    <p:extLst>
      <p:ext uri="{BB962C8B-B14F-4D97-AF65-F5344CB8AC3E}">
        <p14:creationId xmlns:p14="http://schemas.microsoft.com/office/powerpoint/2010/main" val="75153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8C95-1E77-1301-58A2-391CA8E0BD41}"/>
              </a:ext>
            </a:extLst>
          </p:cNvPr>
          <p:cNvSpPr>
            <a:spLocks noGrp="1"/>
          </p:cNvSpPr>
          <p:nvPr>
            <p:ph type="title"/>
          </p:nvPr>
        </p:nvSpPr>
        <p:spPr/>
        <p:txBody>
          <a:bodyPr/>
          <a:lstStyle/>
          <a:p>
            <a:r>
              <a:rPr lang="en-US">
                <a:ea typeface="Calibri Light"/>
                <a:cs typeface="Calibri Light"/>
              </a:rPr>
              <a:t>Sensors </a:t>
            </a:r>
            <a:r>
              <a:rPr lang="en-US" err="1">
                <a:ea typeface="Calibri Light"/>
                <a:cs typeface="Calibri Light"/>
              </a:rPr>
              <a:t>Ideolgy</a:t>
            </a:r>
            <a:endParaRPr lang="en-US" err="1"/>
          </a:p>
        </p:txBody>
      </p:sp>
      <p:sp>
        <p:nvSpPr>
          <p:cNvPr id="3" name="Content Placeholder 2">
            <a:extLst>
              <a:ext uri="{FF2B5EF4-FFF2-40B4-BE49-F238E27FC236}">
                <a16:creationId xmlns:a16="http://schemas.microsoft.com/office/drawing/2014/main" id="{0E66E0DF-1D20-CC26-3335-20CA0126FE56}"/>
              </a:ext>
            </a:extLst>
          </p:cNvPr>
          <p:cNvSpPr>
            <a:spLocks noGrp="1"/>
          </p:cNvSpPr>
          <p:nvPr>
            <p:ph sz="half" idx="1"/>
          </p:nvPr>
        </p:nvSpPr>
        <p:spPr/>
        <p:txBody>
          <a:bodyPr vert="horz" lIns="91440" tIns="45720" rIns="91440" bIns="45720" rtlCol="0" anchor="t">
            <a:normAutofit/>
          </a:bodyPr>
          <a:lstStyle/>
          <a:p>
            <a:r>
              <a:rPr lang="en-US">
                <a:ea typeface="Calibri"/>
                <a:cs typeface="Calibri"/>
              </a:rPr>
              <a:t>Current sensor (ACS712)</a:t>
            </a:r>
          </a:p>
          <a:p>
            <a:r>
              <a:rPr lang="en-US">
                <a:ea typeface="Calibri"/>
                <a:cs typeface="Calibri"/>
              </a:rPr>
              <a:t>Voltage sensor (INA219)</a:t>
            </a:r>
          </a:p>
          <a:p>
            <a:r>
              <a:rPr lang="en-US">
                <a:ea typeface="Calibri"/>
                <a:cs typeface="Calibri"/>
              </a:rPr>
              <a:t>This code senses current and voltage from the battery and gives input to the MCU which sends a PWM signal to the gate MOSFET.</a:t>
            </a:r>
            <a:endParaRPr lang="en-US" err="1">
              <a:ea typeface="Calibri"/>
              <a:cs typeface="Calibri"/>
            </a:endParaRPr>
          </a:p>
        </p:txBody>
      </p:sp>
      <p:pic>
        <p:nvPicPr>
          <p:cNvPr id="7" name="Content Placeholder 6" descr="A computer code with text&#10;&#10;AI-generated content may be incorrect.">
            <a:extLst>
              <a:ext uri="{FF2B5EF4-FFF2-40B4-BE49-F238E27FC236}">
                <a16:creationId xmlns:a16="http://schemas.microsoft.com/office/drawing/2014/main" id="{4BD48A4B-E9F0-C291-0CF1-EEBD7803C93C}"/>
              </a:ext>
            </a:extLst>
          </p:cNvPr>
          <p:cNvPicPr>
            <a:picLocks noGrp="1" noChangeAspect="1"/>
          </p:cNvPicPr>
          <p:nvPr>
            <p:ph sz="half" idx="2"/>
          </p:nvPr>
        </p:nvPicPr>
        <p:blipFill>
          <a:blip r:embed="rId2"/>
          <a:stretch>
            <a:fillRect/>
          </a:stretch>
        </p:blipFill>
        <p:spPr>
          <a:xfrm>
            <a:off x="6005594" y="1160800"/>
            <a:ext cx="5323667" cy="2403420"/>
          </a:xfrm>
        </p:spPr>
      </p:pic>
      <p:pic>
        <p:nvPicPr>
          <p:cNvPr id="8" name="Picture 7" descr="A screenshot of a computer code&#10;&#10;AI-generated content may be incorrect.">
            <a:extLst>
              <a:ext uri="{FF2B5EF4-FFF2-40B4-BE49-F238E27FC236}">
                <a16:creationId xmlns:a16="http://schemas.microsoft.com/office/drawing/2014/main" id="{802CF7F4-114D-5BCB-7E08-7DED538DA27B}"/>
              </a:ext>
            </a:extLst>
          </p:cNvPr>
          <p:cNvPicPr>
            <a:picLocks noChangeAspect="1"/>
          </p:cNvPicPr>
          <p:nvPr/>
        </p:nvPicPr>
        <p:blipFill>
          <a:blip r:embed="rId3"/>
          <a:stretch>
            <a:fillRect/>
          </a:stretch>
        </p:blipFill>
        <p:spPr>
          <a:xfrm>
            <a:off x="6126028" y="3932695"/>
            <a:ext cx="5203232" cy="2249030"/>
          </a:xfrm>
          <a:prstGeom prst="rect">
            <a:avLst/>
          </a:prstGeom>
        </p:spPr>
      </p:pic>
    </p:spTree>
    <p:extLst>
      <p:ext uri="{BB962C8B-B14F-4D97-AF65-F5344CB8AC3E}">
        <p14:creationId xmlns:p14="http://schemas.microsoft.com/office/powerpoint/2010/main" val="199793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E376-0B04-6B8B-DDC2-CC7BB40F0129}"/>
              </a:ext>
            </a:extLst>
          </p:cNvPr>
          <p:cNvSpPr>
            <a:spLocks noGrp="1"/>
          </p:cNvSpPr>
          <p:nvPr>
            <p:ph type="title"/>
          </p:nvPr>
        </p:nvSpPr>
        <p:spPr/>
        <p:txBody>
          <a:bodyPr/>
          <a:lstStyle/>
          <a:p>
            <a:r>
              <a:rPr lang="en-US">
                <a:ea typeface="Calibri Light"/>
                <a:cs typeface="Calibri Light"/>
              </a:rPr>
              <a:t>Boost Converter Design</a:t>
            </a:r>
          </a:p>
        </p:txBody>
      </p:sp>
      <p:sp>
        <p:nvSpPr>
          <p:cNvPr id="7" name="Content Placeholder 6">
            <a:extLst>
              <a:ext uri="{FF2B5EF4-FFF2-40B4-BE49-F238E27FC236}">
                <a16:creationId xmlns:a16="http://schemas.microsoft.com/office/drawing/2014/main" id="{9F4842A5-25B3-A513-B76D-6924C01B5A79}"/>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                          </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5" name="Picture 4" descr="A white background with black text&#10;&#10;AI-generated content may be incorrect.">
            <a:extLst>
              <a:ext uri="{FF2B5EF4-FFF2-40B4-BE49-F238E27FC236}">
                <a16:creationId xmlns:a16="http://schemas.microsoft.com/office/drawing/2014/main" id="{E4103240-5024-70A0-4F93-40095E25B98D}"/>
              </a:ext>
            </a:extLst>
          </p:cNvPr>
          <p:cNvPicPr>
            <a:picLocks noChangeAspect="1"/>
          </p:cNvPicPr>
          <p:nvPr/>
        </p:nvPicPr>
        <p:blipFill>
          <a:blip r:embed="rId2"/>
          <a:stretch>
            <a:fillRect/>
          </a:stretch>
        </p:blipFill>
        <p:spPr>
          <a:xfrm>
            <a:off x="1489405" y="1714950"/>
            <a:ext cx="8436813" cy="4218856"/>
          </a:xfrm>
          <a:prstGeom prst="rect">
            <a:avLst/>
          </a:prstGeom>
        </p:spPr>
      </p:pic>
    </p:spTree>
    <p:extLst>
      <p:ext uri="{BB962C8B-B14F-4D97-AF65-F5344CB8AC3E}">
        <p14:creationId xmlns:p14="http://schemas.microsoft.com/office/powerpoint/2010/main" val="212367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background with black text and numbers&#10;&#10;AI-generated content may be incorrect.">
            <a:extLst>
              <a:ext uri="{FF2B5EF4-FFF2-40B4-BE49-F238E27FC236}">
                <a16:creationId xmlns:a16="http://schemas.microsoft.com/office/drawing/2014/main" id="{93023A39-D12D-A659-02A0-1C75367BB667}"/>
              </a:ext>
            </a:extLst>
          </p:cNvPr>
          <p:cNvPicPr>
            <a:picLocks noGrp="1" noChangeAspect="1"/>
          </p:cNvPicPr>
          <p:nvPr>
            <p:ph idx="1"/>
          </p:nvPr>
        </p:nvPicPr>
        <p:blipFill>
          <a:blip r:embed="rId2"/>
          <a:stretch>
            <a:fillRect/>
          </a:stretch>
        </p:blipFill>
        <p:spPr>
          <a:xfrm>
            <a:off x="643467" y="1125304"/>
            <a:ext cx="10905066" cy="4607391"/>
          </a:xfrm>
          <a:prstGeom prst="rect">
            <a:avLst/>
          </a:prstGeom>
        </p:spPr>
      </p:pic>
    </p:spTree>
    <p:extLst>
      <p:ext uri="{BB962C8B-B14F-4D97-AF65-F5344CB8AC3E}">
        <p14:creationId xmlns:p14="http://schemas.microsoft.com/office/powerpoint/2010/main" val="2878005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B768FFDA-334C-716B-3038-65EBECFB7F09}"/>
              </a:ext>
            </a:extLst>
          </p:cNvPr>
          <p:cNvPicPr>
            <a:picLocks noGrp="1" noChangeAspect="1"/>
          </p:cNvPicPr>
          <p:nvPr>
            <p:ph idx="1"/>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254632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DB15D3A8-E075-B4CC-2A18-E5A45D327A6E}"/>
              </a:ext>
            </a:extLst>
          </p:cNvPr>
          <p:cNvPicPr>
            <a:picLocks noGrp="1" noChangeAspect="1"/>
          </p:cNvPicPr>
          <p:nvPr>
            <p:ph idx="1"/>
          </p:nvPr>
        </p:nvPicPr>
        <p:blipFill>
          <a:blip r:embed="rId2"/>
          <a:srcRect b="14789"/>
          <a:stretch/>
        </p:blipFill>
        <p:spPr>
          <a:xfrm>
            <a:off x="20" y="1282"/>
            <a:ext cx="12191980" cy="6856718"/>
          </a:xfrm>
          <a:prstGeom prst="rect">
            <a:avLst/>
          </a:prstGeom>
        </p:spPr>
      </p:pic>
    </p:spTree>
    <p:extLst>
      <p:ext uri="{BB962C8B-B14F-4D97-AF65-F5344CB8AC3E}">
        <p14:creationId xmlns:p14="http://schemas.microsoft.com/office/powerpoint/2010/main" val="351797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D1F534-5CA2-154A-3715-5ABF812C2D39}"/>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245523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16BC-565B-02AF-E22F-D96DB0B0FCFD}"/>
              </a:ext>
            </a:extLst>
          </p:cNvPr>
          <p:cNvSpPr>
            <a:spLocks noGrp="1"/>
          </p:cNvSpPr>
          <p:nvPr>
            <p:ph type="ctrTitle"/>
          </p:nvPr>
        </p:nvSpPr>
        <p:spPr>
          <a:xfrm>
            <a:off x="1524000" y="335979"/>
            <a:ext cx="9144000" cy="1364805"/>
          </a:xfrm>
        </p:spPr>
        <p:txBody>
          <a:bodyPr anchor="t"/>
          <a:lstStyle/>
          <a:p>
            <a:r>
              <a:rPr lang="en-IN"/>
              <a:t>Contents</a:t>
            </a:r>
          </a:p>
        </p:txBody>
      </p:sp>
      <p:sp>
        <p:nvSpPr>
          <p:cNvPr id="3" name="Subtitle 2">
            <a:extLst>
              <a:ext uri="{FF2B5EF4-FFF2-40B4-BE49-F238E27FC236}">
                <a16:creationId xmlns:a16="http://schemas.microsoft.com/office/drawing/2014/main" id="{91452BFD-4D2D-85A1-4573-791E20678105}"/>
              </a:ext>
            </a:extLst>
          </p:cNvPr>
          <p:cNvSpPr>
            <a:spLocks noGrp="1"/>
          </p:cNvSpPr>
          <p:nvPr>
            <p:ph type="subTitle" idx="1"/>
          </p:nvPr>
        </p:nvSpPr>
        <p:spPr>
          <a:xfrm>
            <a:off x="1524000" y="2322576"/>
            <a:ext cx="9144000" cy="3794760"/>
          </a:xfrm>
        </p:spPr>
        <p:txBody>
          <a:bodyPr>
            <a:noAutofit/>
          </a:bodyPr>
          <a:lstStyle/>
          <a:p>
            <a:pPr algn="l"/>
            <a:r>
              <a:rPr lang="en-IN" sz="2800"/>
              <a:t>1. Introduction</a:t>
            </a:r>
          </a:p>
          <a:p>
            <a:pPr algn="l"/>
            <a:r>
              <a:rPr lang="en-IN" sz="2800"/>
              <a:t>2. Problem Statement</a:t>
            </a:r>
          </a:p>
          <a:p>
            <a:pPr algn="l"/>
            <a:r>
              <a:rPr lang="en-IN" sz="2800"/>
              <a:t>3. Aim/Objective</a:t>
            </a:r>
          </a:p>
          <a:p>
            <a:pPr algn="l"/>
            <a:r>
              <a:rPr lang="en-IN" sz="2800"/>
              <a:t>4. Methodology</a:t>
            </a:r>
          </a:p>
          <a:p>
            <a:pPr algn="l"/>
            <a:r>
              <a:rPr lang="en-IN" sz="2800"/>
              <a:t>5. Simulation</a:t>
            </a:r>
          </a:p>
        </p:txBody>
      </p:sp>
    </p:spTree>
    <p:extLst>
      <p:ext uri="{BB962C8B-B14F-4D97-AF65-F5344CB8AC3E}">
        <p14:creationId xmlns:p14="http://schemas.microsoft.com/office/powerpoint/2010/main" val="288962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E747-668A-E341-14CA-FE9E65C4C20B}"/>
              </a:ext>
            </a:extLst>
          </p:cNvPr>
          <p:cNvSpPr>
            <a:spLocks noGrp="1"/>
          </p:cNvSpPr>
          <p:nvPr>
            <p:ph type="title"/>
          </p:nvPr>
        </p:nvSpPr>
        <p:spPr/>
        <p:txBody>
          <a:bodyPr/>
          <a:lstStyle/>
          <a:p>
            <a:r>
              <a:rPr lang="en-US">
                <a:ea typeface="Calibri Light"/>
                <a:cs typeface="Calibri Light"/>
              </a:rPr>
              <a:t>Buck Converter Design</a:t>
            </a:r>
          </a:p>
          <a:p>
            <a:endParaRPr lang="en-US">
              <a:ea typeface="Calibri Light"/>
              <a:cs typeface="Calibri Light"/>
            </a:endParaRPr>
          </a:p>
        </p:txBody>
      </p:sp>
      <p:pic>
        <p:nvPicPr>
          <p:cNvPr id="4" name="Content Placeholder 3" descr="A diagram of a duty cycle calculation&#10;&#10;AI-generated content may be incorrect.">
            <a:extLst>
              <a:ext uri="{FF2B5EF4-FFF2-40B4-BE49-F238E27FC236}">
                <a16:creationId xmlns:a16="http://schemas.microsoft.com/office/drawing/2014/main" id="{14E8E4A7-2F8F-303C-4C43-6ADAD28C2BC8}"/>
              </a:ext>
            </a:extLst>
          </p:cNvPr>
          <p:cNvPicPr>
            <a:picLocks noGrp="1" noChangeAspect="1"/>
          </p:cNvPicPr>
          <p:nvPr>
            <p:ph idx="1"/>
          </p:nvPr>
        </p:nvPicPr>
        <p:blipFill>
          <a:blip r:embed="rId2"/>
          <a:stretch>
            <a:fillRect/>
          </a:stretch>
        </p:blipFill>
        <p:spPr>
          <a:xfrm>
            <a:off x="835223" y="1387475"/>
            <a:ext cx="7806928" cy="5094288"/>
          </a:xfrm>
        </p:spPr>
      </p:pic>
    </p:spTree>
    <p:extLst>
      <p:ext uri="{BB962C8B-B14F-4D97-AF65-F5344CB8AC3E}">
        <p14:creationId xmlns:p14="http://schemas.microsoft.com/office/powerpoint/2010/main" val="1986798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white sheet with black text&#10;&#10;AI-generated content may be incorrect.">
            <a:extLst>
              <a:ext uri="{FF2B5EF4-FFF2-40B4-BE49-F238E27FC236}">
                <a16:creationId xmlns:a16="http://schemas.microsoft.com/office/drawing/2014/main" id="{A98A47A2-ED0C-6BAD-A19F-90B8069E7938}"/>
              </a:ext>
            </a:extLst>
          </p:cNvPr>
          <p:cNvPicPr>
            <a:picLocks noGrp="1" noChangeAspect="1"/>
          </p:cNvPicPr>
          <p:nvPr>
            <p:ph idx="1"/>
          </p:nvPr>
        </p:nvPicPr>
        <p:blipFill>
          <a:blip r:embed="rId2"/>
          <a:stretch>
            <a:fillRect/>
          </a:stretch>
        </p:blipFill>
        <p:spPr>
          <a:xfrm>
            <a:off x="-405" y="148166"/>
            <a:ext cx="7735110" cy="6266392"/>
          </a:xfrm>
          <a:prstGeom prst="rect">
            <a:avLst/>
          </a:prstGeom>
        </p:spPr>
      </p:pic>
    </p:spTree>
    <p:extLst>
      <p:ext uri="{BB962C8B-B14F-4D97-AF65-F5344CB8AC3E}">
        <p14:creationId xmlns:p14="http://schemas.microsoft.com/office/powerpoint/2010/main" val="297825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white paper with black text and black text&#10;&#10;AI-generated content may be incorrect.">
            <a:extLst>
              <a:ext uri="{FF2B5EF4-FFF2-40B4-BE49-F238E27FC236}">
                <a16:creationId xmlns:a16="http://schemas.microsoft.com/office/drawing/2014/main" id="{8B7F406C-1AF2-6FEF-73BE-578A59A33855}"/>
              </a:ext>
            </a:extLst>
          </p:cNvPr>
          <p:cNvPicPr>
            <a:picLocks noGrp="1" noChangeAspect="1"/>
          </p:cNvPicPr>
          <p:nvPr>
            <p:ph idx="1"/>
          </p:nvPr>
        </p:nvPicPr>
        <p:blipFill>
          <a:blip r:embed="rId2"/>
          <a:stretch>
            <a:fillRect/>
          </a:stretch>
        </p:blipFill>
        <p:spPr>
          <a:xfrm>
            <a:off x="354" y="187325"/>
            <a:ext cx="8162217" cy="5294313"/>
          </a:xfrm>
        </p:spPr>
      </p:pic>
    </p:spTree>
    <p:extLst>
      <p:ext uri="{BB962C8B-B14F-4D97-AF65-F5344CB8AC3E}">
        <p14:creationId xmlns:p14="http://schemas.microsoft.com/office/powerpoint/2010/main" val="3938355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7F81-3976-66AC-AE04-05E9727EF33E}"/>
              </a:ext>
            </a:extLst>
          </p:cNvPr>
          <p:cNvSpPr>
            <a:spLocks noGrp="1"/>
          </p:cNvSpPr>
          <p:nvPr>
            <p:ph type="title"/>
          </p:nvPr>
        </p:nvSpPr>
        <p:spPr>
          <a:xfrm>
            <a:off x="0" y="193675"/>
            <a:ext cx="10515600" cy="944563"/>
          </a:xfrm>
        </p:spPr>
        <p:txBody>
          <a:bodyPr/>
          <a:lstStyle/>
          <a:p>
            <a:r>
              <a:rPr lang="en-US">
                <a:ea typeface="Calibri Light"/>
                <a:cs typeface="Calibri Light"/>
              </a:rPr>
              <a:t>  Input Waveforms</a:t>
            </a:r>
          </a:p>
        </p:txBody>
      </p:sp>
      <p:pic>
        <p:nvPicPr>
          <p:cNvPr id="4" name="Content Placeholder 3" descr="A screenshot of a graph&#10;&#10;AI-generated content may be incorrect.">
            <a:extLst>
              <a:ext uri="{FF2B5EF4-FFF2-40B4-BE49-F238E27FC236}">
                <a16:creationId xmlns:a16="http://schemas.microsoft.com/office/drawing/2014/main" id="{FAB3A82C-2043-A948-FDDF-4F9844D65F71}"/>
              </a:ext>
            </a:extLst>
          </p:cNvPr>
          <p:cNvPicPr>
            <a:picLocks noGrp="1" noChangeAspect="1"/>
          </p:cNvPicPr>
          <p:nvPr>
            <p:ph idx="1"/>
          </p:nvPr>
        </p:nvPicPr>
        <p:blipFill>
          <a:blip r:embed="rId2"/>
          <a:stretch>
            <a:fillRect/>
          </a:stretch>
        </p:blipFill>
        <p:spPr>
          <a:xfrm>
            <a:off x="558073" y="1339850"/>
            <a:ext cx="11075853" cy="5513388"/>
          </a:xfrm>
        </p:spPr>
      </p:pic>
    </p:spTree>
    <p:extLst>
      <p:ext uri="{BB962C8B-B14F-4D97-AF65-F5344CB8AC3E}">
        <p14:creationId xmlns:p14="http://schemas.microsoft.com/office/powerpoint/2010/main" val="3288864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BAD7-69B8-1718-010B-A283BEAA78D6}"/>
              </a:ext>
            </a:extLst>
          </p:cNvPr>
          <p:cNvSpPr>
            <a:spLocks noGrp="1"/>
          </p:cNvSpPr>
          <p:nvPr>
            <p:ph type="title"/>
          </p:nvPr>
        </p:nvSpPr>
        <p:spPr>
          <a:xfrm>
            <a:off x="495300" y="365125"/>
            <a:ext cx="10858500" cy="887413"/>
          </a:xfrm>
        </p:spPr>
        <p:txBody>
          <a:bodyPr/>
          <a:lstStyle/>
          <a:p>
            <a:r>
              <a:rPr lang="en-US">
                <a:ea typeface="Calibri Light"/>
                <a:cs typeface="Calibri Light"/>
              </a:rPr>
              <a:t>Output Waveforms</a:t>
            </a:r>
            <a:endParaRPr lang="en-US"/>
          </a:p>
        </p:txBody>
      </p:sp>
      <p:pic>
        <p:nvPicPr>
          <p:cNvPr id="4" name="Content Placeholder 3" descr="A screenshot of a computer screen&#10;&#10;AI-generated content may be incorrect.">
            <a:extLst>
              <a:ext uri="{FF2B5EF4-FFF2-40B4-BE49-F238E27FC236}">
                <a16:creationId xmlns:a16="http://schemas.microsoft.com/office/drawing/2014/main" id="{9B233C9B-610A-F738-317B-A7EE0A1CA7AF}"/>
              </a:ext>
            </a:extLst>
          </p:cNvPr>
          <p:cNvPicPr>
            <a:picLocks noGrp="1" noChangeAspect="1"/>
          </p:cNvPicPr>
          <p:nvPr>
            <p:ph idx="1"/>
          </p:nvPr>
        </p:nvPicPr>
        <p:blipFill>
          <a:blip r:embed="rId2"/>
          <a:stretch>
            <a:fillRect/>
          </a:stretch>
        </p:blipFill>
        <p:spPr>
          <a:xfrm>
            <a:off x="595843" y="1130300"/>
            <a:ext cx="11009839" cy="5380038"/>
          </a:xfrm>
        </p:spPr>
      </p:pic>
    </p:spTree>
    <p:extLst>
      <p:ext uri="{BB962C8B-B14F-4D97-AF65-F5344CB8AC3E}">
        <p14:creationId xmlns:p14="http://schemas.microsoft.com/office/powerpoint/2010/main" val="364669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CB91-E07D-F0FA-E21D-2CB6CB6E4CB4}"/>
              </a:ext>
            </a:extLst>
          </p:cNvPr>
          <p:cNvSpPr>
            <a:spLocks noGrp="1"/>
          </p:cNvSpPr>
          <p:nvPr>
            <p:ph type="title"/>
          </p:nvPr>
        </p:nvSpPr>
        <p:spPr>
          <a:xfrm>
            <a:off x="838200" y="365125"/>
            <a:ext cx="10515600" cy="828147"/>
          </a:xfrm>
        </p:spPr>
        <p:txBody>
          <a:bodyPr/>
          <a:lstStyle/>
          <a:p>
            <a:r>
              <a:rPr lang="en-US">
                <a:ea typeface="Calibri Light"/>
                <a:cs typeface="Calibri Light"/>
              </a:rPr>
              <a:t>Power Factor Correction circuit</a:t>
            </a:r>
            <a:endParaRPr lang="en-US"/>
          </a:p>
        </p:txBody>
      </p:sp>
      <p:pic>
        <p:nvPicPr>
          <p:cNvPr id="4" name="Content Placeholder 3" descr="A diagram of a circuit board&#10;&#10;AI-generated content may be incorrect.">
            <a:extLst>
              <a:ext uri="{FF2B5EF4-FFF2-40B4-BE49-F238E27FC236}">
                <a16:creationId xmlns:a16="http://schemas.microsoft.com/office/drawing/2014/main" id="{435DD6FB-71B2-BECE-C401-8848355FBBEB}"/>
              </a:ext>
            </a:extLst>
          </p:cNvPr>
          <p:cNvPicPr>
            <a:picLocks noGrp="1" noChangeAspect="1"/>
          </p:cNvPicPr>
          <p:nvPr>
            <p:ph idx="1"/>
          </p:nvPr>
        </p:nvPicPr>
        <p:blipFill>
          <a:blip r:embed="rId2"/>
          <a:stretch>
            <a:fillRect/>
          </a:stretch>
        </p:blipFill>
        <p:spPr>
          <a:xfrm>
            <a:off x="581513" y="1010709"/>
            <a:ext cx="10647973" cy="5568420"/>
          </a:xfrm>
        </p:spPr>
      </p:pic>
    </p:spTree>
    <p:extLst>
      <p:ext uri="{BB962C8B-B14F-4D97-AF65-F5344CB8AC3E}">
        <p14:creationId xmlns:p14="http://schemas.microsoft.com/office/powerpoint/2010/main" val="108258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DE542-624C-3CF9-FC7F-6F2572B80C6D}"/>
              </a:ext>
            </a:extLst>
          </p:cNvPr>
          <p:cNvSpPr>
            <a:spLocks noGrp="1"/>
          </p:cNvSpPr>
          <p:nvPr>
            <p:ph type="title"/>
          </p:nvPr>
        </p:nvSpPr>
        <p:spPr/>
        <p:txBody>
          <a:bodyPr/>
          <a:lstStyle/>
          <a:p>
            <a:r>
              <a:rPr lang="en-US" dirty="0">
                <a:ea typeface="Calibri Light"/>
                <a:cs typeface="Calibri Light"/>
              </a:rPr>
              <a:t>Hardware Implementation</a:t>
            </a:r>
            <a:endParaRPr lang="en-US" dirty="0"/>
          </a:p>
        </p:txBody>
      </p:sp>
      <p:pic>
        <p:nvPicPr>
          <p:cNvPr id="4" name="Content Placeholder 3" descr="A box with wires and wires&#10;&#10;AI-generated content may be incorrect.">
            <a:extLst>
              <a:ext uri="{FF2B5EF4-FFF2-40B4-BE49-F238E27FC236}">
                <a16:creationId xmlns:a16="http://schemas.microsoft.com/office/drawing/2014/main" id="{17D9FBF6-7940-89E3-6707-5F9FB0A7BA48}"/>
              </a:ext>
            </a:extLst>
          </p:cNvPr>
          <p:cNvPicPr>
            <a:picLocks noGrp="1" noChangeAspect="1"/>
          </p:cNvPicPr>
          <p:nvPr>
            <p:ph idx="1"/>
          </p:nvPr>
        </p:nvPicPr>
        <p:blipFill>
          <a:blip r:embed="rId2"/>
          <a:stretch>
            <a:fillRect/>
          </a:stretch>
        </p:blipFill>
        <p:spPr>
          <a:xfrm>
            <a:off x="532694" y="1825625"/>
            <a:ext cx="5887862" cy="4351338"/>
          </a:xfrm>
        </p:spPr>
      </p:pic>
      <p:pic>
        <p:nvPicPr>
          <p:cNvPr id="5" name="Picture 4">
            <a:extLst>
              <a:ext uri="{FF2B5EF4-FFF2-40B4-BE49-F238E27FC236}">
                <a16:creationId xmlns:a16="http://schemas.microsoft.com/office/drawing/2014/main" id="{997B0FFC-EAA5-2599-D5C5-EE82EA3B0A5D}"/>
              </a:ext>
            </a:extLst>
          </p:cNvPr>
          <p:cNvPicPr>
            <a:picLocks noChangeAspect="1"/>
          </p:cNvPicPr>
          <p:nvPr/>
        </p:nvPicPr>
        <p:blipFill>
          <a:blip r:embed="rId3"/>
          <a:stretch>
            <a:fillRect/>
          </a:stretch>
        </p:blipFill>
        <p:spPr>
          <a:xfrm>
            <a:off x="7310438" y="352425"/>
            <a:ext cx="3857625" cy="6867525"/>
          </a:xfrm>
          <a:prstGeom prst="rect">
            <a:avLst/>
          </a:prstGeom>
        </p:spPr>
      </p:pic>
    </p:spTree>
    <p:extLst>
      <p:ext uri="{BB962C8B-B14F-4D97-AF65-F5344CB8AC3E}">
        <p14:creationId xmlns:p14="http://schemas.microsoft.com/office/powerpoint/2010/main" val="109349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80E5-9F7E-B04E-1955-0C19634E89B9}"/>
              </a:ext>
            </a:extLst>
          </p:cNvPr>
          <p:cNvSpPr>
            <a:spLocks noGrp="1"/>
          </p:cNvSpPr>
          <p:nvPr>
            <p:ph type="ctrTitle"/>
          </p:nvPr>
        </p:nvSpPr>
        <p:spPr>
          <a:xfrm>
            <a:off x="1524000" y="320041"/>
            <a:ext cx="9144000" cy="1133856"/>
          </a:xfrm>
        </p:spPr>
        <p:txBody>
          <a:bodyPr/>
          <a:lstStyle/>
          <a:p>
            <a:r>
              <a:rPr lang="en-IN"/>
              <a:t>Introduction</a:t>
            </a:r>
          </a:p>
        </p:txBody>
      </p:sp>
      <p:sp>
        <p:nvSpPr>
          <p:cNvPr id="6" name="Rectangle 3">
            <a:extLst>
              <a:ext uri="{FF2B5EF4-FFF2-40B4-BE49-F238E27FC236}">
                <a16:creationId xmlns:a16="http://schemas.microsoft.com/office/drawing/2014/main" id="{751740FD-91C1-155F-E6F9-C9FEA18C35B4}"/>
              </a:ext>
            </a:extLst>
          </p:cNvPr>
          <p:cNvSpPr>
            <a:spLocks noGrp="1" noChangeArrowheads="1"/>
          </p:cNvSpPr>
          <p:nvPr>
            <p:ph type="subTitle" idx="1"/>
          </p:nvPr>
        </p:nvSpPr>
        <p:spPr bwMode="auto">
          <a:xfrm>
            <a:off x="590550" y="1638563"/>
            <a:ext cx="1160145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effectLst/>
                <a:latin typeface="Arial"/>
                <a:cs typeface="Arial"/>
              </a:rPr>
              <a:t>Overview</a:t>
            </a:r>
            <a:br>
              <a:rPr lang="en-US" altLang="en-US" b="0" i="0" u="none" strike="noStrike" cap="none" normalizeH="0" baseline="0">
                <a:ln>
                  <a:noFill/>
                </a:ln>
                <a:effectLst/>
                <a:latin typeface="Arial" panose="020B0604020202020204" pitchFamily="34" charset="0"/>
              </a:rPr>
            </a:br>
            <a:r>
              <a:rPr kumimoji="0" lang="en-US" altLang="en-US" b="0" i="0" u="none" strike="noStrike" cap="none" normalizeH="0" baseline="0">
                <a:ln>
                  <a:noFill/>
                </a:ln>
                <a:effectLst/>
                <a:latin typeface="Arial"/>
                <a:cs typeface="Arial"/>
              </a:rPr>
              <a:t>A Smart Electric Vehicle (EV) Charger is an advanced charging system designed to optimize the charging process for EV batteries.</a:t>
            </a:r>
            <a:endParaRPr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effectLst/>
                <a:latin typeface="Arial"/>
                <a:cs typeface="Arial"/>
              </a:rPr>
              <a:t>Key Features</a:t>
            </a:r>
            <a:endParaRPr kumimoji="0"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Intelligent charging with real-time monitoring of voltage, current, and temperature.</a:t>
            </a:r>
            <a:endParaRPr lang="en-US" altLang="en-US" b="0" i="0" u="none" strike="noStrike" cap="none" normalizeH="0" baseline="0">
              <a:ln>
                <a:noFill/>
              </a:ln>
              <a:effectLst/>
              <a:latin typeface="Arial"/>
              <a:cs typeface="Arial"/>
            </a:endParaRPr>
          </a:p>
          <a:p>
            <a:pPr algn="l" eaLnBrk="0" fontAlgn="base" hangingPunct="0">
              <a:lnSpc>
                <a:spcPct val="100000"/>
              </a:lnSpc>
              <a:spcBef>
                <a:spcPct val="0"/>
              </a:spcBef>
              <a:spcAft>
                <a:spcPct val="0"/>
              </a:spcAft>
              <a:buFontTx/>
              <a:buChar char="•"/>
            </a:pPr>
            <a:r>
              <a:rPr lang="en-US" altLang="en-US" b="1">
                <a:latin typeface="Arial"/>
                <a:cs typeface="Arial"/>
              </a:rPr>
              <a:t>Power factor correction that enhances grid compatibility</a:t>
            </a:r>
            <a:r>
              <a:rPr kumimoji="0" lang="en-US" altLang="en-US" b="1" i="0" u="none" strike="noStrike" cap="none" normalizeH="0" baseline="0">
                <a:ln>
                  <a:noFill/>
                </a:ln>
                <a:effectLst/>
                <a:latin typeface="Arial"/>
                <a:cs typeface="Arial"/>
              </a:rPr>
              <a:t>.</a:t>
            </a:r>
            <a:endParaRPr lang="en-US" altLang="en-US" b="1"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Compact design for portable use with </a:t>
            </a:r>
            <a:r>
              <a:rPr lang="en-US" altLang="en-US">
                <a:latin typeface="Arial"/>
                <a:cs typeface="Arial"/>
              </a:rPr>
              <a:t>18V</a:t>
            </a:r>
            <a:r>
              <a:rPr kumimoji="0" lang="en-US" altLang="en-US" b="0" i="0" u="none" strike="noStrike" cap="none" normalizeH="0" baseline="0">
                <a:ln>
                  <a:noFill/>
                </a:ln>
                <a:effectLst/>
                <a:latin typeface="Arial"/>
                <a:cs typeface="Arial"/>
              </a:rPr>
              <a:t> input.</a:t>
            </a:r>
            <a:endParaRPr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effectLst/>
                <a:latin typeface="Arial"/>
                <a:cs typeface="Arial"/>
              </a:rPr>
              <a:t>Significance</a:t>
            </a:r>
            <a:endParaRPr kumimoji="0" lang="en-US" altLang="en-US" b="0" i="0" u="none" strike="noStrike" cap="none" normalizeH="0" baseline="0">
              <a:ln>
                <a:noFill/>
              </a:ln>
              <a:effectLst/>
              <a:latin typeface="Arial"/>
              <a:cs typeface="Arial"/>
            </a:endParaRPr>
          </a:p>
          <a:p>
            <a:pPr algn="l" eaLnBrk="0" fontAlgn="base" hangingPunct="0">
              <a:lnSpc>
                <a:spcPct val="100000"/>
              </a:lnSpc>
              <a:spcBef>
                <a:spcPct val="0"/>
              </a:spcBef>
              <a:spcAft>
                <a:spcPct val="0"/>
              </a:spcAft>
              <a:buFontTx/>
              <a:buChar char="•"/>
            </a:pPr>
            <a:r>
              <a:rPr kumimoji="0" lang="en-US" altLang="en-US" b="0" i="0" u="none" strike="noStrike" cap="none" normalizeH="0" baseline="0">
                <a:ln>
                  <a:noFill/>
                </a:ln>
                <a:effectLst/>
                <a:latin typeface="Arial"/>
                <a:cs typeface="Arial"/>
              </a:rPr>
              <a:t>Promotes efficient energy utilization</a:t>
            </a:r>
            <a:r>
              <a:rPr lang="en-US" altLang="en-US">
                <a:latin typeface="Arial"/>
                <a:cs typeface="Arial"/>
              </a:rPr>
              <a:t> by power factor correction</a:t>
            </a:r>
            <a:r>
              <a:rPr kumimoji="0" lang="en-US" altLang="en-US" b="0" i="0" u="none" strike="noStrike" cap="none" normalizeH="0" baseline="0">
                <a:ln>
                  <a:noFill/>
                </a:ln>
                <a:effectLst/>
                <a:latin typeface="Arial"/>
                <a:cs typeface="Arial"/>
              </a:rPr>
              <a:t>.</a:t>
            </a:r>
            <a:endParaRPr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Ensures battery longevity through controlled charging.</a:t>
            </a:r>
            <a:endParaRPr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Reduces safety risks associated with conventional chargers.</a:t>
            </a:r>
            <a:endParaRPr lang="en-US" altLang="en-US"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9753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8591-0B8D-669C-360B-DB2ED5005489}"/>
              </a:ext>
            </a:extLst>
          </p:cNvPr>
          <p:cNvSpPr>
            <a:spLocks noGrp="1"/>
          </p:cNvSpPr>
          <p:nvPr>
            <p:ph type="ctrTitle"/>
          </p:nvPr>
        </p:nvSpPr>
        <p:spPr>
          <a:xfrm>
            <a:off x="1524000" y="228601"/>
            <a:ext cx="9144000" cy="1181100"/>
          </a:xfrm>
        </p:spPr>
        <p:txBody>
          <a:bodyPr/>
          <a:lstStyle/>
          <a:p>
            <a:r>
              <a:rPr lang="en-IN"/>
              <a:t>Problem Statement</a:t>
            </a:r>
          </a:p>
        </p:txBody>
      </p:sp>
      <p:sp>
        <p:nvSpPr>
          <p:cNvPr id="3" name="Subtitle 2">
            <a:extLst>
              <a:ext uri="{FF2B5EF4-FFF2-40B4-BE49-F238E27FC236}">
                <a16:creationId xmlns:a16="http://schemas.microsoft.com/office/drawing/2014/main" id="{C3895552-BDDA-DAE4-3DA7-7403609CD2E0}"/>
              </a:ext>
            </a:extLst>
          </p:cNvPr>
          <p:cNvSpPr>
            <a:spLocks noGrp="1"/>
          </p:cNvSpPr>
          <p:nvPr>
            <p:ph type="subTitle" idx="1"/>
          </p:nvPr>
        </p:nvSpPr>
        <p:spPr>
          <a:xfrm>
            <a:off x="1524000" y="1543049"/>
            <a:ext cx="9144000" cy="4581525"/>
          </a:xfrm>
        </p:spPr>
        <p:txBody>
          <a:bodyPr vert="horz" lIns="91440" tIns="45720" rIns="91440" bIns="45720" rtlCol="0" anchor="t">
            <a:normAutofit lnSpcReduction="10000"/>
          </a:bodyPr>
          <a:lstStyle/>
          <a:p>
            <a:pPr algn="l"/>
            <a:endParaRPr lang="en-US"/>
          </a:p>
          <a:p>
            <a:pPr marL="742950" lvl="1" indent="-285750" algn="l">
              <a:buFont typeface="Arial" panose="020B0604020202020204" pitchFamily="34" charset="0"/>
              <a:buChar char="•"/>
            </a:pPr>
            <a:r>
              <a:rPr lang="en-US" sz="2400" b="1"/>
              <a:t>Inefficient power </a:t>
            </a:r>
            <a:r>
              <a:rPr lang="en-US" sz="2400" b="1" err="1"/>
              <a:t>utilisation</a:t>
            </a:r>
            <a:endParaRPr lang="en-US" sz="2400" err="1"/>
          </a:p>
          <a:p>
            <a:pPr marL="1143000" lvl="2" indent="-228600" algn="l">
              <a:buFont typeface="Arial" panose="020B0604020202020204" pitchFamily="34" charset="0"/>
              <a:buChar char="•"/>
            </a:pPr>
            <a:r>
              <a:rPr lang="en-US" sz="2400">
                <a:ea typeface="+mn-lt"/>
                <a:cs typeface="+mn-lt"/>
              </a:rPr>
              <a:t>Conventional OBCs often suffer from poor power factor, leading to increased harmonic distortion</a:t>
            </a:r>
            <a:r>
              <a:rPr lang="en-US" sz="2400"/>
              <a:t>.</a:t>
            </a:r>
            <a:endParaRPr lang="en-US" sz="2400">
              <a:ea typeface="Calibri"/>
              <a:cs typeface="Calibri"/>
            </a:endParaRPr>
          </a:p>
          <a:p>
            <a:pPr marL="742950" lvl="1" indent="-285750" algn="l">
              <a:buFont typeface="Arial" panose="020B0604020202020204" pitchFamily="34" charset="0"/>
              <a:buChar char="•"/>
            </a:pPr>
            <a:r>
              <a:rPr lang="en-US" sz="2400" b="1"/>
              <a:t>Safety Concerns</a:t>
            </a:r>
            <a:endParaRPr lang="en-US" sz="2400"/>
          </a:p>
          <a:p>
            <a:pPr marL="1143000" lvl="2" indent="-228600" algn="l">
              <a:buFont typeface="Arial" panose="020B0604020202020204" pitchFamily="34" charset="0"/>
              <a:buChar char="•"/>
            </a:pPr>
            <a:r>
              <a:rPr lang="en-US" sz="2400"/>
              <a:t>Absence of adequate protection against electrical faults, such as overheating or short circuits.</a:t>
            </a:r>
            <a:endParaRPr lang="en-US" sz="2400">
              <a:ea typeface="Calibri"/>
              <a:cs typeface="Calibri"/>
            </a:endParaRPr>
          </a:p>
          <a:p>
            <a:pPr marL="742950" lvl="1" indent="-285750" algn="l">
              <a:buFont typeface="Arial" panose="020B0604020202020204" pitchFamily="34" charset="0"/>
              <a:buChar char="•"/>
            </a:pPr>
            <a:r>
              <a:rPr lang="en-US" sz="2400" b="1"/>
              <a:t>Lack of Portability</a:t>
            </a:r>
            <a:endParaRPr lang="en-US" sz="2400"/>
          </a:p>
          <a:p>
            <a:pPr marL="1143000" lvl="2" indent="-228600" algn="l">
              <a:buFont typeface="Arial" panose="020B0604020202020204" pitchFamily="34" charset="0"/>
              <a:buChar char="•"/>
            </a:pPr>
            <a:r>
              <a:rPr lang="en-US" sz="2400"/>
              <a:t>Many chargers are bulky and unsuitable for portable applications.</a:t>
            </a:r>
            <a:endParaRPr lang="en-US" sz="2400">
              <a:ea typeface="Calibri"/>
              <a:cs typeface="Calibri"/>
            </a:endParaRPr>
          </a:p>
          <a:p>
            <a:pPr marL="742950" lvl="1" indent="-285750" algn="l">
              <a:buFont typeface="Arial" panose="020B0604020202020204" pitchFamily="34" charset="0"/>
              <a:buChar char="•"/>
            </a:pPr>
            <a:r>
              <a:rPr lang="en-US" sz="2400" b="1"/>
              <a:t>Slow Charging Speeds</a:t>
            </a:r>
            <a:endParaRPr lang="en-US" sz="2400"/>
          </a:p>
          <a:p>
            <a:pPr marL="1143000" lvl="2" indent="-228600" algn="l">
              <a:buFont typeface="Arial" panose="020B0604020202020204" pitchFamily="34" charset="0"/>
              <a:buChar char="•"/>
            </a:pPr>
            <a:r>
              <a:rPr lang="en-US" sz="2400"/>
              <a:t>Current systems often fail to optimize charging times for varying battery capacities.</a:t>
            </a:r>
            <a:endParaRPr lang="en-US" sz="2400">
              <a:ea typeface="Calibri"/>
              <a:cs typeface="Calibri"/>
            </a:endParaRPr>
          </a:p>
          <a:p>
            <a:pPr algn="l"/>
            <a:endParaRPr lang="en-IN" sz="4400"/>
          </a:p>
        </p:txBody>
      </p:sp>
    </p:spTree>
    <p:extLst>
      <p:ext uri="{BB962C8B-B14F-4D97-AF65-F5344CB8AC3E}">
        <p14:creationId xmlns:p14="http://schemas.microsoft.com/office/powerpoint/2010/main" val="992875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6946-083C-69C8-A20D-6C743AC38B08}"/>
              </a:ext>
            </a:extLst>
          </p:cNvPr>
          <p:cNvSpPr>
            <a:spLocks noGrp="1"/>
          </p:cNvSpPr>
          <p:nvPr>
            <p:ph type="ctrTitle"/>
          </p:nvPr>
        </p:nvSpPr>
        <p:spPr>
          <a:xfrm>
            <a:off x="1524000" y="146304"/>
            <a:ext cx="9144000" cy="1069847"/>
          </a:xfrm>
        </p:spPr>
        <p:txBody>
          <a:bodyPr>
            <a:normAutofit/>
          </a:bodyPr>
          <a:lstStyle/>
          <a:p>
            <a:r>
              <a:rPr lang="en-IN"/>
              <a:t>Aim/Objective</a:t>
            </a:r>
          </a:p>
        </p:txBody>
      </p:sp>
      <p:sp>
        <p:nvSpPr>
          <p:cNvPr id="4" name="Rectangle 1">
            <a:extLst>
              <a:ext uri="{FF2B5EF4-FFF2-40B4-BE49-F238E27FC236}">
                <a16:creationId xmlns:a16="http://schemas.microsoft.com/office/drawing/2014/main" id="{CA01B713-04B9-3BFF-C3BA-0359AB111D7F}"/>
              </a:ext>
            </a:extLst>
          </p:cNvPr>
          <p:cNvSpPr>
            <a:spLocks noGrp="1" noChangeArrowheads="1"/>
          </p:cNvSpPr>
          <p:nvPr>
            <p:ph type="subTitle" idx="1"/>
          </p:nvPr>
        </p:nvSpPr>
        <p:spPr bwMode="auto">
          <a:xfrm>
            <a:off x="942255" y="1220476"/>
            <a:ext cx="1003935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eaLnBrk="0" fontAlgn="base" hangingPunct="0">
              <a:lnSpc>
                <a:spcPct val="100000"/>
              </a:lnSpc>
              <a:spcBef>
                <a:spcPct val="0"/>
              </a:spcBef>
              <a:spcAft>
                <a:spcPct val="0"/>
              </a:spcAft>
            </a:pPr>
            <a:br>
              <a:rPr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a:cs typeface="Arial"/>
              </a:rPr>
              <a:t>To design and develop a </a:t>
            </a:r>
            <a:r>
              <a:rPr kumimoji="0" lang="en-US" altLang="en-US" sz="2000" b="1" i="0" u="none" strike="noStrike" cap="none" normalizeH="0" baseline="0">
                <a:ln>
                  <a:noFill/>
                </a:ln>
                <a:effectLst/>
                <a:latin typeface="Arial"/>
                <a:cs typeface="Arial"/>
              </a:rPr>
              <a:t>12V Smart Electric Vehicle Charger</a:t>
            </a:r>
            <a:r>
              <a:rPr kumimoji="0" lang="en-US" altLang="en-US" sz="2000" b="0" i="0" u="none" strike="noStrike" cap="none" normalizeH="0" baseline="0">
                <a:ln>
                  <a:noFill/>
                </a:ln>
                <a:effectLst/>
                <a:latin typeface="Arial"/>
                <a:cs typeface="Arial"/>
              </a:rPr>
              <a:t> </a:t>
            </a:r>
            <a:r>
              <a:rPr lang="en-US" altLang="en-US" sz="2000">
                <a:latin typeface="Arial"/>
                <a:cs typeface="Arial"/>
              </a:rPr>
              <a:t>with power factor correction and</a:t>
            </a:r>
            <a:r>
              <a:rPr kumimoji="0" lang="en-US" altLang="en-US" sz="2000" b="0" i="0" u="none" strike="noStrike" cap="none" normalizeH="0" baseline="0">
                <a:ln>
                  <a:noFill/>
                </a:ln>
                <a:effectLst/>
                <a:latin typeface="Arial"/>
                <a:cs typeface="Arial"/>
              </a:rPr>
              <a:t> </a:t>
            </a:r>
            <a:r>
              <a:rPr lang="en-US" altLang="en-US" sz="2000">
                <a:latin typeface="Arial"/>
                <a:cs typeface="Arial"/>
              </a:rPr>
              <a:t>different switching mechanisms tailored</a:t>
            </a:r>
            <a:r>
              <a:rPr kumimoji="0" lang="en-US" altLang="en-US" sz="2000" b="0" i="0" u="none" strike="noStrike" cap="none" normalizeH="0" baseline="0">
                <a:ln>
                  <a:noFill/>
                </a:ln>
                <a:effectLst/>
                <a:latin typeface="Arial"/>
                <a:cs typeface="Arial"/>
              </a:rPr>
              <a:t> for portable devices.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effectLst/>
                <a:latin typeface="Arial"/>
                <a:cs typeface="Arial"/>
              </a:rPr>
              <a:t>Objectives</a:t>
            </a:r>
            <a:endParaRPr lang="en-US" altLang="en-US" sz="2000" b="0" i="0" u="none" strike="noStrike" cap="none" normalizeH="0" baseline="0">
              <a:ln>
                <a:noFill/>
              </a:ln>
              <a:effectLst/>
              <a:latin typeface="Arial"/>
              <a:cs typeface="Arial"/>
            </a:endParaRPr>
          </a:p>
          <a:p>
            <a:pPr algn="l">
              <a:lnSpc>
                <a:spcPct val="100000"/>
              </a:lnSpc>
              <a:spcBef>
                <a:spcPct val="0"/>
              </a:spcBef>
              <a:spcAft>
                <a:spcPct val="0"/>
              </a:spcAft>
            </a:pPr>
            <a:endParaRPr lang="en-US" altLang="en-US" sz="2000" b="1">
              <a:latin typeface="Arial"/>
              <a:cs typeface="Arial"/>
            </a:endParaRPr>
          </a:p>
          <a:p>
            <a:pPr marL="0" marR="0" lvl="0" indent="0" algn="l" defTabSz="914400" rtl="0" eaLnBrk="0" fontAlgn="base" latinLnBrk="0" hangingPunct="0">
              <a:lnSpc>
                <a:spcPct val="100000"/>
              </a:lnSpc>
              <a:spcBef>
                <a:spcPct val="0"/>
              </a:spcBef>
              <a:spcAft>
                <a:spcPct val="0"/>
              </a:spcAft>
              <a:buClrTx/>
              <a:buSzTx/>
              <a:buFont typeface="Arial"/>
              <a:buChar char="•"/>
              <a:tabLst/>
            </a:pPr>
            <a:r>
              <a:rPr kumimoji="0" lang="en-US" altLang="en-US" sz="2000" b="1" i="0" u="none" strike="noStrike" cap="none" normalizeH="0" baseline="0">
                <a:ln>
                  <a:noFill/>
                </a:ln>
                <a:effectLst/>
                <a:latin typeface="Arial"/>
                <a:cs typeface="Arial"/>
              </a:rPr>
              <a:t>Efficiency</a:t>
            </a:r>
            <a:endParaRPr lang="en-US" altLang="en-US" sz="2000" b="0" i="0" u="none" strike="noStrike" cap="none" normalizeH="0" baseline="0">
              <a:ln>
                <a:noFill/>
              </a:ln>
              <a:effectLst/>
              <a:latin typeface="Arial"/>
              <a:cs typeface="Arial"/>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Develop a compact, high-efficiency charger capable of boosting 12V to 15V for Li-ion batteries.</a:t>
            </a:r>
            <a:endParaRPr lang="en-US" altLang="en-US" b="0" i="0" u="none" strike="noStrike" cap="none" normalizeH="0" baseline="0">
              <a:ln>
                <a:noFill/>
              </a:ln>
              <a:effectLst/>
              <a:latin typeface="Arial"/>
              <a:cs typeface="Arial"/>
            </a:endParaRPr>
          </a:p>
          <a:p>
            <a:pPr algn="l" eaLnBrk="0" fontAlgn="base" hangingPunct="0">
              <a:lnSpc>
                <a:spcPct val="100000"/>
              </a:lnSpc>
              <a:spcBef>
                <a:spcPct val="0"/>
              </a:spcBef>
              <a:spcAft>
                <a:spcPct val="0"/>
              </a:spcAft>
              <a:buFontTx/>
            </a:pPr>
            <a:r>
              <a:rPr lang="en-US" altLang="en-US" sz="2000" b="1">
                <a:latin typeface="Arial"/>
                <a:cs typeface="Arial"/>
              </a:rPr>
              <a:t>2.PFC</a:t>
            </a:r>
            <a:endParaRPr lang="en-US" altLang="en-US" sz="2000">
              <a:latin typeface="Arial"/>
              <a:cs typeface="Arial"/>
            </a:endParaRPr>
          </a:p>
          <a:p>
            <a:pPr lvl="1" algn="l">
              <a:lnSpc>
                <a:spcPct val="100000"/>
              </a:lnSpc>
              <a:spcBef>
                <a:spcPct val="0"/>
              </a:spcBef>
              <a:spcAft>
                <a:spcPct val="0"/>
              </a:spcAft>
              <a:buFont typeface="Arial"/>
              <a:buChar char="•"/>
            </a:pPr>
            <a:r>
              <a:rPr lang="en-US">
                <a:latin typeface="Arial"/>
                <a:ea typeface="Calibri"/>
                <a:cs typeface="Calibri"/>
              </a:rPr>
              <a:t>Utilize the Texas Instruments UC3854 IC to achieve near-unity power factor, minimize input current harmonics, and improve grid-side power quality</a:t>
            </a:r>
            <a:endParaRPr lang="en-US" altLang="en-US" b="0" i="0" u="none" strike="noStrike" cap="none" normalizeH="0" baseline="0">
              <a:ln>
                <a:noFill/>
              </a:ln>
              <a:effectLst/>
              <a:latin typeface="Arial"/>
              <a:ea typeface="+mn-lt"/>
              <a:cs typeface="Calibri"/>
            </a:endParaRPr>
          </a:p>
          <a:p>
            <a:pPr marL="0" marR="0" lvl="0" indent="0" algn="l" defTabSz="914400" rtl="0" eaLnBrk="0" fontAlgn="base" latinLnBrk="0" hangingPunct="0">
              <a:lnSpc>
                <a:spcPct val="100000"/>
              </a:lnSpc>
              <a:spcBef>
                <a:spcPct val="0"/>
              </a:spcBef>
              <a:spcAft>
                <a:spcPct val="0"/>
              </a:spcAft>
              <a:buClrTx/>
              <a:buSzTx/>
              <a:tabLst/>
            </a:pPr>
            <a:r>
              <a:rPr lang="en-US" altLang="en-US" sz="2000" b="1">
                <a:latin typeface="Arial"/>
                <a:cs typeface="Arial"/>
              </a:rPr>
              <a:t>3.</a:t>
            </a:r>
            <a:r>
              <a:rPr kumimoji="0" lang="en-US" altLang="en-US" sz="2000" b="1" i="0" u="none" strike="noStrike" cap="none" normalizeH="0" baseline="0">
                <a:ln>
                  <a:noFill/>
                </a:ln>
                <a:effectLst/>
                <a:latin typeface="Arial"/>
                <a:cs typeface="Arial"/>
              </a:rPr>
              <a:t>User-Friendly Design</a:t>
            </a:r>
            <a:endParaRPr lang="en-US" altLang="en-US" sz="2000" b="0" i="0" u="none" strike="noStrike" cap="none" normalizeH="0" baseline="0">
              <a:ln>
                <a:noFill/>
              </a:ln>
              <a:effectLst/>
              <a:latin typeface="Arial"/>
              <a:cs typeface="Arial"/>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effectLst/>
                <a:latin typeface="Arial"/>
                <a:cs typeface="Arial"/>
              </a:rPr>
              <a:t>Provide clear feedback to users through LEDs, displays, or mobile app integration</a:t>
            </a:r>
            <a:r>
              <a:rPr lang="en-US" altLang="en-US" sz="2000" b="1">
                <a:latin typeface="Arial"/>
                <a:ea typeface="Calibri"/>
                <a:cs typeface="Arial"/>
              </a:rPr>
              <a:t> </a:t>
            </a:r>
            <a:endParaRPr lang="en-US" sz="2000" b="1">
              <a:latin typeface="Arial"/>
              <a:ea typeface="Calibri"/>
              <a:cs typeface="Calibri"/>
            </a:endParaRPr>
          </a:p>
          <a:p>
            <a:pPr algn="l">
              <a:lnSpc>
                <a:spcPct val="100000"/>
              </a:lnSpc>
              <a:spcBef>
                <a:spcPct val="0"/>
              </a:spcBef>
              <a:spcAft>
                <a:spcPct val="0"/>
              </a:spcAft>
            </a:pPr>
            <a:r>
              <a:rPr lang="en-US" sz="2000" b="1">
                <a:latin typeface="Arial"/>
                <a:ea typeface="Calibri"/>
                <a:cs typeface="Arial"/>
              </a:rPr>
              <a:t>3.</a:t>
            </a:r>
            <a:r>
              <a:rPr lang="en-US" sz="2000" b="1">
                <a:latin typeface="Calibri"/>
                <a:ea typeface="Calibri"/>
                <a:cs typeface="Calibri"/>
              </a:rPr>
              <a:t>Develop an Intelligent Charging Mechanism</a:t>
            </a:r>
            <a:endParaRPr lang="en-US" sz="2000">
              <a:latin typeface="Arial"/>
              <a:ea typeface="Calibri"/>
              <a:cs typeface="Arial"/>
            </a:endParaRPr>
          </a:p>
          <a:p>
            <a:pPr lvl="1" algn="l">
              <a:lnSpc>
                <a:spcPct val="100000"/>
              </a:lnSpc>
              <a:spcBef>
                <a:spcPct val="0"/>
              </a:spcBef>
              <a:spcAft>
                <a:spcPct val="0"/>
              </a:spcAft>
              <a:buFont typeface="Arial"/>
              <a:buChar char="•"/>
            </a:pPr>
            <a:r>
              <a:rPr lang="en-US">
                <a:latin typeface="Arial"/>
                <a:ea typeface="Calibri"/>
                <a:cs typeface="Arial"/>
              </a:rPr>
              <a:t>Integrate a raspberry Pi Pico W </a:t>
            </a:r>
            <a:r>
              <a:rPr lang="en-US">
                <a:ea typeface="+mn-lt"/>
                <a:cs typeface="+mn-lt"/>
              </a:rPr>
              <a:t>to dynamically switch between constant current (CC) and constant voltage (CV) charging modes, ensuring efficient and safe battery charging.</a:t>
            </a:r>
            <a:endParaRPr lang="en-US" sz="2000">
              <a:latin typeface="Arial"/>
              <a:ea typeface="Calibri"/>
              <a:cs typeface="Arial"/>
            </a:endParaRPr>
          </a:p>
          <a:p>
            <a:pPr algn="l">
              <a:lnSpc>
                <a:spcPct val="100000"/>
              </a:lnSpc>
              <a:spcBef>
                <a:spcPct val="0"/>
              </a:spcBef>
              <a:spcAft>
                <a:spcPct val="0"/>
              </a:spcAft>
            </a:pPr>
            <a:endParaRPr lang="en-US" sz="2000">
              <a:latin typeface="Calibri"/>
              <a:ea typeface="Calibri"/>
              <a:cs typeface="Calibri"/>
            </a:endParaRPr>
          </a:p>
        </p:txBody>
      </p:sp>
    </p:spTree>
    <p:extLst>
      <p:ext uri="{BB962C8B-B14F-4D97-AF65-F5344CB8AC3E}">
        <p14:creationId xmlns:p14="http://schemas.microsoft.com/office/powerpoint/2010/main" val="214545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BDE6-D9A1-34D0-F67E-BC3D6F5A671C}"/>
              </a:ext>
            </a:extLst>
          </p:cNvPr>
          <p:cNvSpPr>
            <a:spLocks noGrp="1"/>
          </p:cNvSpPr>
          <p:nvPr>
            <p:ph type="ctrTitle"/>
          </p:nvPr>
        </p:nvSpPr>
        <p:spPr>
          <a:xfrm>
            <a:off x="1524000" y="7938"/>
            <a:ext cx="9144000" cy="1235075"/>
          </a:xfrm>
        </p:spPr>
        <p:txBody>
          <a:bodyPr/>
          <a:lstStyle/>
          <a:p>
            <a:r>
              <a:rPr lang="en-IN"/>
              <a:t>Methodology</a:t>
            </a:r>
          </a:p>
        </p:txBody>
      </p:sp>
      <p:sp>
        <p:nvSpPr>
          <p:cNvPr id="3" name="Subtitle 2">
            <a:extLst>
              <a:ext uri="{FF2B5EF4-FFF2-40B4-BE49-F238E27FC236}">
                <a16:creationId xmlns:a16="http://schemas.microsoft.com/office/drawing/2014/main" id="{5E2ABC84-E3BA-CC1E-863B-77173FC10FCF}"/>
              </a:ext>
            </a:extLst>
          </p:cNvPr>
          <p:cNvSpPr>
            <a:spLocks noGrp="1"/>
          </p:cNvSpPr>
          <p:nvPr>
            <p:ph type="subTitle" idx="1"/>
          </p:nvPr>
        </p:nvSpPr>
        <p:spPr>
          <a:xfrm>
            <a:off x="381000" y="1344613"/>
            <a:ext cx="11515725" cy="3913187"/>
          </a:xfrm>
        </p:spPr>
        <p:txBody>
          <a:bodyPr vert="horz" lIns="91440" tIns="45720" rIns="91440" bIns="45720" rtlCol="0" anchor="t">
            <a:normAutofit/>
          </a:bodyPr>
          <a:lstStyle/>
          <a:p>
            <a:pPr algn="l"/>
            <a:r>
              <a:rPr lang="en-US"/>
              <a:t>Methodology steps:</a:t>
            </a:r>
          </a:p>
          <a:p>
            <a:pPr algn="l"/>
            <a:r>
              <a:rPr lang="en-US"/>
              <a:t>1. Power circuit design</a:t>
            </a:r>
            <a:endParaRPr lang="en-US">
              <a:ea typeface="Calibri" panose="020F0502020204030204"/>
              <a:cs typeface="Calibri" panose="020F0502020204030204"/>
            </a:endParaRPr>
          </a:p>
          <a:p>
            <a:pPr algn="l"/>
            <a:r>
              <a:rPr lang="en-US"/>
              <a:t>2. Microcontroller programming</a:t>
            </a:r>
            <a:endParaRPr lang="en-US">
              <a:ea typeface="Calibri" panose="020F0502020204030204"/>
              <a:cs typeface="Calibri" panose="020F0502020204030204"/>
            </a:endParaRPr>
          </a:p>
          <a:p>
            <a:pPr algn="l"/>
            <a:r>
              <a:rPr lang="en-US"/>
              <a:t>3. Safety and monitoring integration</a:t>
            </a:r>
            <a:endParaRPr lang="en-IN">
              <a:ea typeface="Calibri" panose="020F0502020204030204"/>
              <a:cs typeface="Calibri" panose="020F0502020204030204"/>
            </a:endParaRPr>
          </a:p>
        </p:txBody>
      </p:sp>
    </p:spTree>
    <p:extLst>
      <p:ext uri="{BB962C8B-B14F-4D97-AF65-F5344CB8AC3E}">
        <p14:creationId xmlns:p14="http://schemas.microsoft.com/office/powerpoint/2010/main" val="1051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50C1-5F62-D475-1974-786F67E951F4}"/>
              </a:ext>
            </a:extLst>
          </p:cNvPr>
          <p:cNvSpPr>
            <a:spLocks noGrp="1"/>
          </p:cNvSpPr>
          <p:nvPr>
            <p:ph type="ctrTitle"/>
          </p:nvPr>
        </p:nvSpPr>
        <p:spPr>
          <a:xfrm>
            <a:off x="0" y="204789"/>
            <a:ext cx="6163624" cy="935000"/>
          </a:xfrm>
        </p:spPr>
        <p:txBody>
          <a:bodyPr anchor="ctr">
            <a:normAutofit/>
          </a:bodyPr>
          <a:lstStyle/>
          <a:p>
            <a:r>
              <a:rPr lang="en-IN" sz="5200"/>
              <a:t>Simulation</a:t>
            </a:r>
          </a:p>
        </p:txBody>
      </p:sp>
      <p:pic>
        <p:nvPicPr>
          <p:cNvPr id="4" name="Picture 3" descr="A diagram of a machine&#10;&#10;AI-generated content may be incorrect.">
            <a:extLst>
              <a:ext uri="{FF2B5EF4-FFF2-40B4-BE49-F238E27FC236}">
                <a16:creationId xmlns:a16="http://schemas.microsoft.com/office/drawing/2014/main" id="{7A1A3A59-FC3D-EB22-A8C2-DBE38142F92B}"/>
              </a:ext>
            </a:extLst>
          </p:cNvPr>
          <p:cNvPicPr>
            <a:picLocks noChangeAspect="1"/>
          </p:cNvPicPr>
          <p:nvPr/>
        </p:nvPicPr>
        <p:blipFill>
          <a:blip r:embed="rId2"/>
          <a:srcRect t="13769" r="-78" b="172"/>
          <a:stretch/>
        </p:blipFill>
        <p:spPr>
          <a:xfrm>
            <a:off x="0" y="1110468"/>
            <a:ext cx="12188953" cy="5577927"/>
          </a:xfrm>
          <a:prstGeom prst="rect">
            <a:avLst/>
          </a:prstGeom>
        </p:spPr>
      </p:pic>
    </p:spTree>
    <p:extLst>
      <p:ext uri="{BB962C8B-B14F-4D97-AF65-F5344CB8AC3E}">
        <p14:creationId xmlns:p14="http://schemas.microsoft.com/office/powerpoint/2010/main" val="352852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9F44-EF3F-0D28-79EA-C5A06D15DF7E}"/>
              </a:ext>
            </a:extLst>
          </p:cNvPr>
          <p:cNvSpPr>
            <a:spLocks noGrp="1"/>
          </p:cNvSpPr>
          <p:nvPr>
            <p:ph type="title"/>
          </p:nvPr>
        </p:nvSpPr>
        <p:spPr/>
        <p:txBody>
          <a:bodyPr/>
          <a:lstStyle/>
          <a:p>
            <a:r>
              <a:rPr lang="en-US">
                <a:ea typeface="Calibri Light"/>
                <a:cs typeface="Calibri Light"/>
              </a:rPr>
              <a:t>PFC LOGIC</a:t>
            </a:r>
            <a:endParaRPr lang="en-US"/>
          </a:p>
        </p:txBody>
      </p:sp>
      <p:pic>
        <p:nvPicPr>
          <p:cNvPr id="4" name="Content Placeholder 3">
            <a:extLst>
              <a:ext uri="{FF2B5EF4-FFF2-40B4-BE49-F238E27FC236}">
                <a16:creationId xmlns:a16="http://schemas.microsoft.com/office/drawing/2014/main" id="{EE9A55D7-96D1-D13A-DC71-8B7449A42BF7}"/>
              </a:ext>
            </a:extLst>
          </p:cNvPr>
          <p:cNvPicPr>
            <a:picLocks noGrp="1" noChangeAspect="1"/>
          </p:cNvPicPr>
          <p:nvPr>
            <p:ph idx="1"/>
          </p:nvPr>
        </p:nvPicPr>
        <p:blipFill>
          <a:blip r:embed="rId2"/>
          <a:stretch>
            <a:fillRect/>
          </a:stretch>
        </p:blipFill>
        <p:spPr>
          <a:xfrm>
            <a:off x="2838450" y="2220119"/>
            <a:ext cx="6515100" cy="3562350"/>
          </a:xfrm>
        </p:spPr>
      </p:pic>
    </p:spTree>
    <p:extLst>
      <p:ext uri="{BB962C8B-B14F-4D97-AF65-F5344CB8AC3E}">
        <p14:creationId xmlns:p14="http://schemas.microsoft.com/office/powerpoint/2010/main" val="400122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5A770-D73D-80E0-81EA-5A027C296CDA}"/>
              </a:ext>
            </a:extLst>
          </p:cNvPr>
          <p:cNvSpPr>
            <a:spLocks noGrp="1"/>
          </p:cNvSpPr>
          <p:nvPr>
            <p:ph type="title"/>
          </p:nvPr>
        </p:nvSpPr>
        <p:spPr/>
        <p:txBody>
          <a:bodyPr/>
          <a:lstStyle/>
          <a:p>
            <a:r>
              <a:rPr lang="en-US">
                <a:ea typeface="Calibri Light"/>
                <a:cs typeface="Calibri Light"/>
              </a:rPr>
              <a:t>PFC CIRCUIT DIAGRAM</a:t>
            </a:r>
            <a:endParaRPr lang="en-US"/>
          </a:p>
        </p:txBody>
      </p:sp>
      <p:pic>
        <p:nvPicPr>
          <p:cNvPr id="4" name="Content Placeholder 3" descr="A diagram of a circuit&#10;&#10;AI-generated content may be incorrect.">
            <a:extLst>
              <a:ext uri="{FF2B5EF4-FFF2-40B4-BE49-F238E27FC236}">
                <a16:creationId xmlns:a16="http://schemas.microsoft.com/office/drawing/2014/main" id="{A68333B2-C6C4-E8C7-9CF2-D9F34D39F7EA}"/>
              </a:ext>
            </a:extLst>
          </p:cNvPr>
          <p:cNvPicPr>
            <a:picLocks noGrp="1" noChangeAspect="1"/>
          </p:cNvPicPr>
          <p:nvPr>
            <p:ph idx="1"/>
          </p:nvPr>
        </p:nvPicPr>
        <p:blipFill>
          <a:blip r:embed="rId2"/>
          <a:stretch>
            <a:fillRect/>
          </a:stretch>
        </p:blipFill>
        <p:spPr>
          <a:xfrm>
            <a:off x="2976226" y="1825625"/>
            <a:ext cx="6239548" cy="4351338"/>
          </a:xfrm>
        </p:spPr>
      </p:pic>
    </p:spTree>
    <p:extLst>
      <p:ext uri="{BB962C8B-B14F-4D97-AF65-F5344CB8AC3E}">
        <p14:creationId xmlns:p14="http://schemas.microsoft.com/office/powerpoint/2010/main" val="3313233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f1fc17a-1b0d-4c56-a8e1-2ef2d611dd3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17AF7C954EBA41AAFC354EC4823F6F" ma:contentTypeVersion="5" ma:contentTypeDescription="Create a new document." ma:contentTypeScope="" ma:versionID="d55e261db19c5db99c483cd24cf8c294">
  <xsd:schema xmlns:xsd="http://www.w3.org/2001/XMLSchema" xmlns:xs="http://www.w3.org/2001/XMLSchema" xmlns:p="http://schemas.microsoft.com/office/2006/metadata/properties" xmlns:ns3="df1fc17a-1b0d-4c56-a8e1-2ef2d611dd34" targetNamespace="http://schemas.microsoft.com/office/2006/metadata/properties" ma:root="true" ma:fieldsID="300af87516e6f2111d2913d189638e4e" ns3:_="">
    <xsd:import namespace="df1fc17a-1b0d-4c56-a8e1-2ef2d611dd34"/>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1fc17a-1b0d-4c56-a8e1-2ef2d611dd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80B3C-8D3B-41B5-81FB-8C959F9BFBF3}">
  <ds:schemaRefs>
    <ds:schemaRef ds:uri="http://schemas.microsoft.com/sharepoint/v3/contenttype/forms"/>
  </ds:schemaRefs>
</ds:datastoreItem>
</file>

<file path=customXml/itemProps2.xml><?xml version="1.0" encoding="utf-8"?>
<ds:datastoreItem xmlns:ds="http://schemas.openxmlformats.org/officeDocument/2006/customXml" ds:itemID="{0F68EB94-5E5D-4C15-9B31-F485DD3CC944}">
  <ds:schemaRefs>
    <ds:schemaRef ds:uri="df1fc17a-1b0d-4c56-a8e1-2ef2d611dd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372E915-4779-4030-B35B-EBF740961A60}">
  <ds:schemaRefs>
    <ds:schemaRef ds:uri="df1fc17a-1b0d-4c56-a8e1-2ef2d611dd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EV ON-BOARD CHARGER WITH PFC</vt:lpstr>
      <vt:lpstr>Contents</vt:lpstr>
      <vt:lpstr>Introduction</vt:lpstr>
      <vt:lpstr>Problem Statement</vt:lpstr>
      <vt:lpstr>Aim/Objective</vt:lpstr>
      <vt:lpstr>Methodology</vt:lpstr>
      <vt:lpstr>Simulation</vt:lpstr>
      <vt:lpstr>PFC LOGIC</vt:lpstr>
      <vt:lpstr>PFC CIRCUIT DIAGRAM</vt:lpstr>
      <vt:lpstr>Battery Specifications</vt:lpstr>
      <vt:lpstr>COMPARISON WITH EXISTING CHARGERS</vt:lpstr>
      <vt:lpstr>Literature Survey</vt:lpstr>
      <vt:lpstr>PowerPoint Presentation</vt:lpstr>
      <vt:lpstr>Sensors Ideolgy</vt:lpstr>
      <vt:lpstr>Boost Converter Design</vt:lpstr>
      <vt:lpstr>PowerPoint Presentation</vt:lpstr>
      <vt:lpstr>PowerPoint Presentation</vt:lpstr>
      <vt:lpstr>PowerPoint Presentation</vt:lpstr>
      <vt:lpstr>PowerPoint Presentation</vt:lpstr>
      <vt:lpstr>Buck Converter Design </vt:lpstr>
      <vt:lpstr>PowerPoint Presentation</vt:lpstr>
      <vt:lpstr>PowerPoint Presentation</vt:lpstr>
      <vt:lpstr>  Input Waveforms</vt:lpstr>
      <vt:lpstr>Output Waveforms</vt:lpstr>
      <vt:lpstr>Power Factor Correction circuit</vt:lpstr>
      <vt:lpstr>Hardware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ANIMIREDDI SAMANVAY KUMAR - [CB.EN.U4EEE22157]</dc:creator>
  <cp:revision>14</cp:revision>
  <dcterms:created xsi:type="dcterms:W3CDTF">2025-01-21T19:28:40Z</dcterms:created>
  <dcterms:modified xsi:type="dcterms:W3CDTF">2025-04-02T10:02:57Z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0x0101003717AF7C954EBA41AAFC354EC4823F6F</vt:lpwstr>
  </property>
</Properties>
</file>